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65" r:id="rId4"/>
    <p:sldId id="258" r:id="rId5"/>
    <p:sldId id="259" r:id="rId6"/>
    <p:sldId id="260" r:id="rId7"/>
    <p:sldId id="261" r:id="rId8"/>
    <p:sldId id="266" r:id="rId9"/>
    <p:sldId id="263" r:id="rId10"/>
    <p:sldId id="264"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j-lt"/>
        <a:ea typeface="+mj-ea"/>
        <a:cs typeface="+mj-cs"/>
        <a:sym typeface="Gill Sans"/>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j-lt"/>
        <a:ea typeface="+mj-ea"/>
        <a:cs typeface="+mj-cs"/>
        <a:sym typeface="Gill Sans"/>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j-lt"/>
        <a:ea typeface="+mj-ea"/>
        <a:cs typeface="+mj-cs"/>
        <a:sym typeface="Gill Sans"/>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j-lt"/>
        <a:ea typeface="+mj-ea"/>
        <a:cs typeface="+mj-cs"/>
        <a:sym typeface="Gill Sans"/>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j-lt"/>
        <a:ea typeface="+mj-ea"/>
        <a:cs typeface="+mj-cs"/>
        <a:sym typeface="Gill Sans"/>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j-lt"/>
        <a:ea typeface="+mj-ea"/>
        <a:cs typeface="+mj-cs"/>
        <a:sym typeface="Gill Sans"/>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j-lt"/>
        <a:ea typeface="+mj-ea"/>
        <a:cs typeface="+mj-cs"/>
        <a:sym typeface="Gill Sans"/>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j-lt"/>
        <a:ea typeface="+mj-ea"/>
        <a:cs typeface="+mj-cs"/>
        <a:sym typeface="Gill Sans"/>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j-lt"/>
        <a:ea typeface="+mj-ea"/>
        <a:cs typeface="+mj-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9"/>
    <p:restoredTop sz="94614"/>
  </p:normalViewPr>
  <p:slideViewPr>
    <p:cSldViewPr snapToGrid="0" snapToObjects="1">
      <p:cViewPr varScale="1">
        <p:scale>
          <a:sx n="56" d="100"/>
          <a:sy n="56" d="100"/>
        </p:scale>
        <p:origin x="5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1143000" y="685800"/>
            <a:ext cx="4572000" cy="3429000"/>
          </a:xfrm>
          <a:prstGeom prst="rect">
            <a:avLst/>
          </a:prstGeom>
        </p:spPr>
        <p:txBody>
          <a:bodyPr/>
          <a:lstStyle/>
          <a:p>
            <a:endParaRPr/>
          </a:p>
        </p:txBody>
      </p:sp>
      <p:sp>
        <p:nvSpPr>
          <p:cNvPr id="151" name="Shape 1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825500" latinLnBrk="0">
      <a:defRPr sz="3000">
        <a:latin typeface="Lucida Grande"/>
        <a:ea typeface="Lucida Grande"/>
        <a:cs typeface="Lucida Grande"/>
        <a:sym typeface="Lucida Grande"/>
      </a:defRPr>
    </a:lvl1pPr>
    <a:lvl2pPr indent="228600" defTabSz="825500" latinLnBrk="0">
      <a:defRPr sz="3000">
        <a:latin typeface="Lucida Grande"/>
        <a:ea typeface="Lucida Grande"/>
        <a:cs typeface="Lucida Grande"/>
        <a:sym typeface="Lucida Grande"/>
      </a:defRPr>
    </a:lvl2pPr>
    <a:lvl3pPr indent="457200" defTabSz="825500" latinLnBrk="0">
      <a:defRPr sz="3000">
        <a:latin typeface="Lucida Grande"/>
        <a:ea typeface="Lucida Grande"/>
        <a:cs typeface="Lucida Grande"/>
        <a:sym typeface="Lucida Grande"/>
      </a:defRPr>
    </a:lvl3pPr>
    <a:lvl4pPr indent="685800" defTabSz="825500" latinLnBrk="0">
      <a:defRPr sz="3000">
        <a:latin typeface="Lucida Grande"/>
        <a:ea typeface="Lucida Grande"/>
        <a:cs typeface="Lucida Grande"/>
        <a:sym typeface="Lucida Grande"/>
      </a:defRPr>
    </a:lvl4pPr>
    <a:lvl5pPr indent="914400" defTabSz="825500" latinLnBrk="0">
      <a:defRPr sz="3000">
        <a:latin typeface="Lucida Grande"/>
        <a:ea typeface="Lucida Grande"/>
        <a:cs typeface="Lucida Grande"/>
        <a:sym typeface="Lucida Grande"/>
      </a:defRPr>
    </a:lvl5pPr>
    <a:lvl6pPr indent="1143000" defTabSz="825500" latinLnBrk="0">
      <a:defRPr sz="3000">
        <a:latin typeface="Lucida Grande"/>
        <a:ea typeface="Lucida Grande"/>
        <a:cs typeface="Lucida Grande"/>
        <a:sym typeface="Lucida Grande"/>
      </a:defRPr>
    </a:lvl6pPr>
    <a:lvl7pPr indent="1371600" defTabSz="825500" latinLnBrk="0">
      <a:defRPr sz="3000">
        <a:latin typeface="Lucida Grande"/>
        <a:ea typeface="Lucida Grande"/>
        <a:cs typeface="Lucida Grande"/>
        <a:sym typeface="Lucida Grande"/>
      </a:defRPr>
    </a:lvl7pPr>
    <a:lvl8pPr indent="1600200" defTabSz="825500" latinLnBrk="0">
      <a:defRPr sz="3000">
        <a:latin typeface="Lucida Grande"/>
        <a:ea typeface="Lucida Grande"/>
        <a:cs typeface="Lucida Grande"/>
        <a:sym typeface="Lucida Grande"/>
      </a:defRPr>
    </a:lvl8pPr>
    <a:lvl9pPr indent="1828800" defTabSz="825500" latinLnBrk="0">
      <a:defRPr sz="3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mailto:JS@SPRINKLES.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39900" y="2298700"/>
            <a:ext cx="20904200" cy="4635500"/>
          </a:xfrm>
          <a:prstGeom prst="rect">
            <a:avLst/>
          </a:prstGeom>
        </p:spPr>
        <p:txBody>
          <a:bodyPr anchor="b"/>
          <a:lstStyle/>
          <a:p>
            <a:r>
              <a:t>Title Text</a:t>
            </a:r>
          </a:p>
        </p:txBody>
      </p:sp>
      <p:sp>
        <p:nvSpPr>
          <p:cNvPr id="12" name="Body Level One…"/>
          <p:cNvSpPr txBox="1">
            <a:spLocks noGrp="1"/>
          </p:cNvSpPr>
          <p:nvPr>
            <p:ph type="body" sz="quarter" idx="1"/>
          </p:nvPr>
        </p:nvSpPr>
        <p:spPr>
          <a:xfrm>
            <a:off x="1739900" y="7061200"/>
            <a:ext cx="20904200" cy="15875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15557500" y="2540000"/>
            <a:ext cx="6464300" cy="8623300"/>
          </a:xfrm>
          <a:prstGeom prst="rect">
            <a:avLst/>
          </a:prstGeom>
        </p:spPr>
        <p:txBody>
          <a:bodyPr lIns="91439" tIns="45719" rIns="91439" bIns="45719" anchor="t"/>
          <a:lstStyle/>
          <a:p>
            <a:endParaRPr/>
          </a:p>
        </p:txBody>
      </p:sp>
      <p:sp>
        <p:nvSpPr>
          <p:cNvPr id="88" name="Title Text"/>
          <p:cNvSpPr txBox="1">
            <a:spLocks noGrp="1"/>
          </p:cNvSpPr>
          <p:nvPr>
            <p:ph type="title"/>
          </p:nvPr>
        </p:nvSpPr>
        <p:spPr>
          <a:xfrm>
            <a:off x="1739900" y="2146300"/>
            <a:ext cx="12547600" cy="4635500"/>
          </a:xfrm>
          <a:prstGeom prst="rect">
            <a:avLst/>
          </a:prstGeom>
        </p:spPr>
        <p:txBody>
          <a:bodyPr anchor="b"/>
          <a:lstStyle>
            <a:lvl1pPr>
              <a:defRPr sz="9600"/>
            </a:lvl1pPr>
          </a:lstStyle>
          <a:p>
            <a:r>
              <a:t>Title Text</a:t>
            </a:r>
          </a:p>
        </p:txBody>
      </p:sp>
      <p:sp>
        <p:nvSpPr>
          <p:cNvPr id="89" name="Body Level One…"/>
          <p:cNvSpPr txBox="1">
            <a:spLocks noGrp="1"/>
          </p:cNvSpPr>
          <p:nvPr>
            <p:ph type="body" sz="quarter" idx="1"/>
          </p:nvPr>
        </p:nvSpPr>
        <p:spPr>
          <a:xfrm>
            <a:off x="1739900" y="6896100"/>
            <a:ext cx="12547600" cy="46355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Image"/>
          <p:cNvSpPr>
            <a:spLocks noGrp="1"/>
          </p:cNvSpPr>
          <p:nvPr>
            <p:ph type="pic" sz="quarter" idx="13"/>
          </p:nvPr>
        </p:nvSpPr>
        <p:spPr>
          <a:xfrm>
            <a:off x="15557500" y="2540000"/>
            <a:ext cx="6464300" cy="8623300"/>
          </a:xfrm>
          <a:prstGeom prst="rect">
            <a:avLst/>
          </a:prstGeom>
          <a:effectLst>
            <a:reflection stA="50000" endPos="40000" dir="5400000" sy="-100000" algn="bl" rotWithShape="0"/>
          </a:effectLst>
        </p:spPr>
        <p:txBody>
          <a:bodyPr lIns="91439" tIns="45719" rIns="91439" bIns="45719" anchor="t"/>
          <a:lstStyle/>
          <a:p>
            <a:endParaRPr/>
          </a:p>
        </p:txBody>
      </p:sp>
      <p:sp>
        <p:nvSpPr>
          <p:cNvPr id="98" name="Title Text"/>
          <p:cNvSpPr txBox="1">
            <a:spLocks noGrp="1"/>
          </p:cNvSpPr>
          <p:nvPr>
            <p:ph type="title"/>
          </p:nvPr>
        </p:nvSpPr>
        <p:spPr>
          <a:xfrm>
            <a:off x="1739900" y="2146300"/>
            <a:ext cx="12547600" cy="4635500"/>
          </a:xfrm>
          <a:prstGeom prst="rect">
            <a:avLst/>
          </a:prstGeom>
        </p:spPr>
        <p:txBody>
          <a:bodyPr anchor="b"/>
          <a:lstStyle>
            <a:lvl1pPr>
              <a:defRPr sz="9600"/>
            </a:lvl1pPr>
          </a:lstStyle>
          <a:p>
            <a:r>
              <a:t>Title Text</a:t>
            </a:r>
          </a:p>
        </p:txBody>
      </p:sp>
      <p:sp>
        <p:nvSpPr>
          <p:cNvPr id="99" name="Body Level One…"/>
          <p:cNvSpPr txBox="1">
            <a:spLocks noGrp="1"/>
          </p:cNvSpPr>
          <p:nvPr>
            <p:ph type="body" sz="quarter" idx="1"/>
          </p:nvPr>
        </p:nvSpPr>
        <p:spPr>
          <a:xfrm>
            <a:off x="1739900" y="6896100"/>
            <a:ext cx="12547600" cy="46355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Image"/>
          <p:cNvSpPr>
            <a:spLocks noGrp="1"/>
          </p:cNvSpPr>
          <p:nvPr>
            <p:ph type="pic" sz="quarter" idx="13"/>
          </p:nvPr>
        </p:nvSpPr>
        <p:spPr>
          <a:xfrm>
            <a:off x="14478000" y="4127500"/>
            <a:ext cx="6083300" cy="8102600"/>
          </a:xfrm>
          <a:prstGeom prst="rect">
            <a:avLst/>
          </a:prstGeom>
        </p:spPr>
        <p:txBody>
          <a:bodyPr lIns="91439" tIns="45719" rIns="91439" bIns="45719" anchor="t"/>
          <a:lstStyle/>
          <a:p>
            <a:endParaRPr/>
          </a:p>
        </p:txBody>
      </p:sp>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half" idx="1"/>
          </p:nvPr>
        </p:nvSpPr>
        <p:spPr>
          <a:xfrm>
            <a:off x="1739900" y="3898900"/>
            <a:ext cx="10210800" cy="8547100"/>
          </a:xfrm>
          <a:prstGeom prst="rect">
            <a:avLst/>
          </a:prstGeom>
        </p:spPr>
        <p:txBody>
          <a:bodyPr/>
          <a:lstStyle>
            <a:lvl1pPr marL="1016000" indent="-698500">
              <a:spcBef>
                <a:spcPts val="6900"/>
              </a:spcBef>
              <a:defRPr sz="4200"/>
            </a:lvl1pPr>
            <a:lvl2pPr marL="1460500" indent="-698500">
              <a:spcBef>
                <a:spcPts val="6900"/>
              </a:spcBef>
              <a:defRPr sz="4200"/>
            </a:lvl2pPr>
            <a:lvl3pPr marL="1905000" indent="-698500">
              <a:spcBef>
                <a:spcPts val="6900"/>
              </a:spcBef>
              <a:defRPr sz="4200"/>
            </a:lvl3pPr>
            <a:lvl4pPr marL="2349500" indent="-698500">
              <a:spcBef>
                <a:spcPts val="6900"/>
              </a:spcBef>
              <a:defRPr sz="4200"/>
            </a:lvl4pPr>
            <a:lvl5pPr marL="2794000" indent="-698500">
              <a:spcBef>
                <a:spcPts val="6900"/>
              </a:spcBef>
              <a:defRPr sz="420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Rectangle"/>
          <p:cNvSpPr/>
          <p:nvPr/>
        </p:nvSpPr>
        <p:spPr>
          <a:xfrm>
            <a:off x="-25400" y="-88900"/>
            <a:ext cx="24434800" cy="2163465"/>
          </a:xfrm>
          <a:prstGeom prst="rect">
            <a:avLst/>
          </a:prstGeom>
          <a:solidFill>
            <a:srgbClr val="91CEE3"/>
          </a:solidFill>
          <a:ln w="25400">
            <a:solidFill>
              <a:srgbClr val="000000">
                <a:alpha val="0"/>
              </a:srgbClr>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118" name="Rectangle"/>
          <p:cNvSpPr/>
          <p:nvPr/>
        </p:nvSpPr>
        <p:spPr>
          <a:xfrm>
            <a:off x="-215900" y="12687300"/>
            <a:ext cx="24815800" cy="1879600"/>
          </a:xfrm>
          <a:prstGeom prst="rect">
            <a:avLst/>
          </a:prstGeom>
          <a:solidFill>
            <a:srgbClr val="91CEE3"/>
          </a:solidFill>
          <a:ln w="25400">
            <a:solidFill>
              <a:srgbClr val="000000">
                <a:alpha val="0"/>
              </a:srgbClr>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119" name="CONNECT WITH US: liquidityandyou.com/speaking"/>
          <p:cNvSpPr txBox="1"/>
          <p:nvPr/>
        </p:nvSpPr>
        <p:spPr>
          <a:xfrm>
            <a:off x="0" y="12909550"/>
            <a:ext cx="24384000" cy="723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600" cap="all" spc="900">
                <a:latin typeface="Avenir Heavy"/>
                <a:ea typeface="Avenir Heavy"/>
                <a:cs typeface="Avenir Heavy"/>
                <a:sym typeface="Avenir Heavy"/>
              </a:defRPr>
            </a:pPr>
            <a:r>
              <a:rPr>
                <a:solidFill>
                  <a:srgbClr val="5B5854"/>
                </a:solidFill>
              </a:rPr>
              <a:t>CONNECT WITH US:</a:t>
            </a:r>
            <a:r>
              <a:rPr>
                <a:solidFill>
                  <a:srgbClr val="FFFFFF"/>
                </a:solidFill>
              </a:rPr>
              <a:t> liquidityandyou.com/speaking</a:t>
            </a:r>
          </a:p>
        </p:txBody>
      </p:sp>
      <p:sp>
        <p:nvSpPr>
          <p:cNvPr id="120" name="Title Text"/>
          <p:cNvSpPr txBox="1">
            <a:spLocks noGrp="1"/>
          </p:cNvSpPr>
          <p:nvPr>
            <p:ph type="title"/>
          </p:nvPr>
        </p:nvSpPr>
        <p:spPr>
          <a:xfrm>
            <a:off x="1739900" y="-685800"/>
            <a:ext cx="20904200" cy="3441700"/>
          </a:xfrm>
          <a:prstGeom prst="rect">
            <a:avLst/>
          </a:prstGeom>
        </p:spPr>
        <p:txBody>
          <a:bodyPr/>
          <a:lstStyle>
            <a:lvl1pPr>
              <a:defRPr b="1">
                <a:solidFill>
                  <a:srgbClr val="FFFFFF"/>
                </a:solidFill>
                <a:latin typeface="Helvetica Neue"/>
                <a:ea typeface="Helvetica Neue"/>
                <a:cs typeface="Helvetica Neue"/>
                <a:sym typeface="Helvetica Neue"/>
              </a:defRPr>
            </a:lvl1pPr>
          </a:lstStyle>
          <a:p>
            <a:r>
              <a:t>Title Text</a:t>
            </a:r>
          </a:p>
        </p:txBody>
      </p:sp>
      <p:sp>
        <p:nvSpPr>
          <p:cNvPr id="121" name="Body Level One…"/>
          <p:cNvSpPr txBox="1">
            <a:spLocks noGrp="1"/>
          </p:cNvSpPr>
          <p:nvPr>
            <p:ph type="body" sz="half" idx="1"/>
          </p:nvPr>
        </p:nvSpPr>
        <p:spPr>
          <a:xfrm>
            <a:off x="12407900" y="3441700"/>
            <a:ext cx="10210800" cy="8547100"/>
          </a:xfrm>
          <a:prstGeom prst="rect">
            <a:avLst/>
          </a:prstGeom>
        </p:spPr>
        <p:txBody>
          <a:bodyPr/>
          <a:lstStyle>
            <a:lvl1pPr marL="1016000" indent="-698500">
              <a:spcBef>
                <a:spcPts val="6900"/>
              </a:spcBef>
              <a:defRPr sz="4200"/>
            </a:lvl1pPr>
            <a:lvl2pPr marL="1460500" indent="-698500">
              <a:spcBef>
                <a:spcPts val="6900"/>
              </a:spcBef>
              <a:defRPr sz="4200"/>
            </a:lvl2pPr>
            <a:lvl3pPr marL="1905000" indent="-698500">
              <a:spcBef>
                <a:spcPts val="6900"/>
              </a:spcBef>
              <a:defRPr sz="4200"/>
            </a:lvl3pPr>
            <a:lvl4pPr marL="2349500" indent="-698500">
              <a:spcBef>
                <a:spcPts val="6900"/>
              </a:spcBef>
              <a:defRPr sz="4200"/>
            </a:lvl4pPr>
            <a:lvl5pPr marL="2794000" indent="-698500">
              <a:spcBef>
                <a:spcPts val="6900"/>
              </a:spcBef>
              <a:defRPr sz="4200"/>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Left copy">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1739900" y="-152400"/>
            <a:ext cx="20904200" cy="3441700"/>
          </a:xfrm>
          <a:prstGeom prst="rect">
            <a:avLst/>
          </a:prstGeom>
        </p:spPr>
        <p:txBody>
          <a:bodyPr/>
          <a:lstStyle/>
          <a:p>
            <a:r>
              <a:t>Title Text</a:t>
            </a:r>
          </a:p>
        </p:txBody>
      </p:sp>
      <p:sp>
        <p:nvSpPr>
          <p:cNvPr id="130" name="Body Level One…"/>
          <p:cNvSpPr txBox="1">
            <a:spLocks noGrp="1"/>
          </p:cNvSpPr>
          <p:nvPr>
            <p:ph type="body" sz="half" idx="1"/>
          </p:nvPr>
        </p:nvSpPr>
        <p:spPr>
          <a:xfrm>
            <a:off x="1739900" y="3530600"/>
            <a:ext cx="10210800" cy="8547100"/>
          </a:xfrm>
          <a:prstGeom prst="rect">
            <a:avLst/>
          </a:prstGeom>
        </p:spPr>
        <p:txBody>
          <a:bodyPr/>
          <a:lstStyle>
            <a:lvl1pPr marL="1016000" indent="-698500">
              <a:spcBef>
                <a:spcPts val="6900"/>
              </a:spcBef>
              <a:defRPr sz="4200"/>
            </a:lvl1pPr>
            <a:lvl2pPr marL="1460500" indent="-698500">
              <a:spcBef>
                <a:spcPts val="6900"/>
              </a:spcBef>
              <a:defRPr sz="4200"/>
            </a:lvl2pPr>
            <a:lvl3pPr marL="1905000" indent="-698500">
              <a:spcBef>
                <a:spcPts val="6900"/>
              </a:spcBef>
              <a:defRPr sz="4200"/>
            </a:lvl3pPr>
            <a:lvl4pPr marL="2349500" indent="-698500">
              <a:spcBef>
                <a:spcPts val="6900"/>
              </a:spcBef>
              <a:defRPr sz="4200"/>
            </a:lvl4pPr>
            <a:lvl5pPr marL="2794000" indent="-698500">
              <a:spcBef>
                <a:spcPts val="6900"/>
              </a:spcBef>
              <a:defRPr sz="4200"/>
            </a:lvl5pPr>
          </a:lstStyle>
          <a:p>
            <a:r>
              <a:t>Body Level One</a:t>
            </a:r>
          </a:p>
          <a:p>
            <a:pPr lvl="1"/>
            <a:r>
              <a:t>Body Level Two</a:t>
            </a:r>
          </a:p>
          <a:p>
            <a:pPr lvl="2"/>
            <a:r>
              <a:t>Body Level Three</a:t>
            </a:r>
          </a:p>
          <a:p>
            <a:pPr lvl="3"/>
            <a:r>
              <a:t>Body Level Four</a:t>
            </a:r>
          </a:p>
          <a:p>
            <a:pPr lvl="4"/>
            <a:r>
              <a:t>Body Level Five</a:t>
            </a:r>
          </a:p>
        </p:txBody>
      </p:sp>
      <p:sp>
        <p:nvSpPr>
          <p:cNvPr id="131" name="Rectangle"/>
          <p:cNvSpPr/>
          <p:nvPr/>
        </p:nvSpPr>
        <p:spPr>
          <a:xfrm>
            <a:off x="-215900" y="12331700"/>
            <a:ext cx="24815800" cy="1879600"/>
          </a:xfrm>
          <a:prstGeom prst="rect">
            <a:avLst/>
          </a:prstGeom>
          <a:solidFill>
            <a:srgbClr val="91CEE3"/>
          </a:solidFill>
          <a:ln w="25400">
            <a:solidFill>
              <a:srgbClr val="000000">
                <a:alpha val="0"/>
              </a:srgbClr>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132" name="CONNECT WITH US: liquidityandyou.com/speaking"/>
          <p:cNvSpPr txBox="1"/>
          <p:nvPr/>
        </p:nvSpPr>
        <p:spPr>
          <a:xfrm>
            <a:off x="-620" y="12630150"/>
            <a:ext cx="24384001" cy="723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600" cap="all" spc="900">
                <a:latin typeface="Avenir Heavy"/>
                <a:ea typeface="Avenir Heavy"/>
                <a:cs typeface="Avenir Heavy"/>
                <a:sym typeface="Avenir Heavy"/>
              </a:defRPr>
            </a:pPr>
            <a:r>
              <a:rPr>
                <a:solidFill>
                  <a:srgbClr val="5B5854"/>
                </a:solidFill>
              </a:rPr>
              <a:t>CONNECT WITH US:</a:t>
            </a:r>
            <a:r>
              <a:rPr>
                <a:solidFill>
                  <a:srgbClr val="FFFFFF"/>
                </a:solidFill>
              </a:rPr>
              <a:t> liquidityandyou.com/speaking</a:t>
            </a:r>
          </a:p>
        </p:txBody>
      </p:sp>
      <p:sp>
        <p:nvSpPr>
          <p:cNvPr id="1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40" name="Rectangle"/>
          <p:cNvSpPr/>
          <p:nvPr/>
        </p:nvSpPr>
        <p:spPr>
          <a:xfrm>
            <a:off x="12700" y="12331700"/>
            <a:ext cx="24434800" cy="1879600"/>
          </a:xfrm>
          <a:prstGeom prst="rect">
            <a:avLst/>
          </a:prstGeom>
          <a:solidFill>
            <a:srgbClr val="FFFFFF"/>
          </a:solidFill>
          <a:ln w="25400">
            <a:solidFill>
              <a:srgbClr val="000000">
                <a:alpha val="0"/>
              </a:srgbClr>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141" name="CONNECT WITH US: 832.429.5161  |  JSPRINKLES.COM  |  JS@SPRINKLES.COM"/>
          <p:cNvSpPr txBox="1"/>
          <p:nvPr/>
        </p:nvSpPr>
        <p:spPr>
          <a:xfrm>
            <a:off x="-620" y="12680950"/>
            <a:ext cx="24384001" cy="6223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600" spc="900">
                <a:solidFill>
                  <a:srgbClr val="00BCF2"/>
                </a:solidFill>
              </a:defRPr>
            </a:pPr>
            <a:r>
              <a:t>CONNECT WITH US: </a:t>
            </a:r>
            <a:r>
              <a:rPr>
                <a:solidFill>
                  <a:srgbClr val="325598"/>
                </a:solidFill>
              </a:rPr>
              <a:t>832.429.516</a:t>
            </a:r>
            <a:r>
              <a:t>1  |  </a:t>
            </a:r>
            <a:r>
              <a:rPr>
                <a:solidFill>
                  <a:srgbClr val="325598"/>
                </a:solidFill>
              </a:rPr>
              <a:t>JSPRINKLES.COM</a:t>
            </a:r>
            <a:r>
              <a:t>  |  </a:t>
            </a:r>
            <a:r>
              <a:rPr u="sng">
                <a:solidFill>
                  <a:srgbClr val="325598"/>
                </a:solidFill>
                <a:hlinkClick r:id="rId2"/>
              </a:rPr>
              <a:t>JS@SPRINKLES.COM</a:t>
            </a:r>
          </a:p>
        </p:txBody>
      </p:sp>
      <p:sp>
        <p:nvSpPr>
          <p:cNvPr id="142" name="Title Text"/>
          <p:cNvSpPr txBox="1">
            <a:spLocks noGrp="1"/>
          </p:cNvSpPr>
          <p:nvPr>
            <p:ph type="title"/>
          </p:nvPr>
        </p:nvSpPr>
        <p:spPr>
          <a:prstGeom prst="rect">
            <a:avLst/>
          </a:prstGeom>
        </p:spPr>
        <p:txBody>
          <a:bodyPr/>
          <a:lstStyle/>
          <a:p>
            <a:r>
              <a:t>Title Text</a:t>
            </a:r>
          </a:p>
        </p:txBody>
      </p:sp>
      <p:sp>
        <p:nvSpPr>
          <p:cNvPr id="143" name="Body Level One…"/>
          <p:cNvSpPr txBox="1">
            <a:spLocks noGrp="1"/>
          </p:cNvSpPr>
          <p:nvPr>
            <p:ph type="body" sz="half" idx="1"/>
          </p:nvPr>
        </p:nvSpPr>
        <p:spPr>
          <a:xfrm>
            <a:off x="13284200" y="3898900"/>
            <a:ext cx="9359900" cy="8547100"/>
          </a:xfrm>
          <a:prstGeom prst="rect">
            <a:avLst/>
          </a:prstGeom>
        </p:spPr>
        <p:txBody>
          <a:bodyPr/>
          <a:lstStyle>
            <a:lvl1pPr marL="1016000" indent="-698500">
              <a:spcBef>
                <a:spcPts val="6900"/>
              </a:spcBef>
              <a:defRPr sz="4200"/>
            </a:lvl1pPr>
            <a:lvl2pPr marL="1460500" indent="-698500">
              <a:spcBef>
                <a:spcPts val="6900"/>
              </a:spcBef>
              <a:defRPr sz="4200"/>
            </a:lvl2pPr>
            <a:lvl3pPr marL="1905000" indent="-698500">
              <a:spcBef>
                <a:spcPts val="6900"/>
              </a:spcBef>
              <a:defRPr sz="4200"/>
            </a:lvl3pPr>
            <a:lvl4pPr marL="2349500" indent="-698500">
              <a:spcBef>
                <a:spcPts val="6900"/>
              </a:spcBef>
              <a:defRPr sz="4200"/>
            </a:lvl4pPr>
            <a:lvl5pPr marL="2794000" indent="-698500">
              <a:spcBef>
                <a:spcPts val="6900"/>
              </a:spcBef>
              <a:defRPr sz="4200"/>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prstGeom prst="rect">
            <a:avLst/>
          </a:prstGeom>
        </p:spPr>
        <p:txBody>
          <a:bodyPr numCol="2" spcCol="1045210" anchor="t"/>
          <a:lstStyle>
            <a:lvl1pPr marL="1016000" indent="-698500">
              <a:defRPr sz="4200"/>
            </a:lvl1pPr>
            <a:lvl2pPr marL="1460500" indent="-698500">
              <a:defRPr sz="4200"/>
            </a:lvl2pPr>
            <a:lvl3pPr marL="1905000" indent="-698500">
              <a:defRPr sz="4200"/>
            </a:lvl3pPr>
            <a:lvl4pPr marL="2349500" indent="-698500">
              <a:defRPr sz="4200"/>
            </a:lvl4pPr>
            <a:lvl5pPr marL="2794000" indent="-698500">
              <a:defRPr sz="42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xfrm>
            <a:off x="1739900" y="1778000"/>
            <a:ext cx="20904200" cy="10147300"/>
          </a:xfrm>
          <a:prstGeom prst="rect">
            <a:avLst/>
          </a:prstGeom>
        </p:spPr>
        <p:txBody>
          <a:bodyPr/>
          <a:lstStyle>
            <a:lvl1pPr>
              <a:spcBef>
                <a:spcPts val="7300"/>
              </a:spcBef>
            </a:lvl1pPr>
            <a:lvl2pPr>
              <a:spcBef>
                <a:spcPts val="7300"/>
              </a:spcBef>
            </a:lvl2pPr>
            <a:lvl3pPr>
              <a:spcBef>
                <a:spcPts val="7300"/>
              </a:spcBef>
            </a:lvl3pPr>
            <a:lvl4pPr>
              <a:spcBef>
                <a:spcPts val="7300"/>
              </a:spcBef>
            </a:lvl4pPr>
            <a:lvl5pPr>
              <a:spcBef>
                <a:spcPts val="7300"/>
              </a:spcBef>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xfrm>
            <a:off x="2489200" y="355600"/>
            <a:ext cx="19405600" cy="3441700"/>
          </a:xfrm>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Title Text"/>
          <p:cNvSpPr txBox="1">
            <a:spLocks noGrp="1"/>
          </p:cNvSpPr>
          <p:nvPr>
            <p:ph type="title"/>
          </p:nvPr>
        </p:nvSpPr>
        <p:spPr>
          <a:xfrm>
            <a:off x="1739900" y="4178300"/>
            <a:ext cx="20904200" cy="5359400"/>
          </a:xfrm>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Image"/>
          <p:cNvSpPr>
            <a:spLocks noGrp="1"/>
          </p:cNvSpPr>
          <p:nvPr>
            <p:ph type="pic" sz="half" idx="13"/>
          </p:nvPr>
        </p:nvSpPr>
        <p:spPr>
          <a:xfrm>
            <a:off x="6388100" y="2298700"/>
            <a:ext cx="11607800" cy="6527800"/>
          </a:xfrm>
          <a:prstGeom prst="rect">
            <a:avLst/>
          </a:prstGeom>
        </p:spPr>
        <p:txBody>
          <a:bodyPr lIns="91439" tIns="45719" rIns="91439" bIns="45719" anchor="t"/>
          <a:lstStyle/>
          <a:p>
            <a:endParaRPr/>
          </a:p>
        </p:txBody>
      </p:sp>
      <p:sp>
        <p:nvSpPr>
          <p:cNvPr id="70" name="Title Text"/>
          <p:cNvSpPr txBox="1">
            <a:spLocks noGrp="1"/>
          </p:cNvSpPr>
          <p:nvPr>
            <p:ph type="title"/>
          </p:nvPr>
        </p:nvSpPr>
        <p:spPr>
          <a:xfrm>
            <a:off x="1739900" y="10363200"/>
            <a:ext cx="20904200" cy="2387600"/>
          </a:xfrm>
          <a:prstGeom prst="rect">
            <a:avLst/>
          </a:prstGeom>
        </p:spPr>
        <p:txBody>
          <a:bodyPr/>
          <a:lstStyle/>
          <a:p>
            <a:r>
              <a:t>Title Text</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Image"/>
          <p:cNvSpPr>
            <a:spLocks noGrp="1"/>
          </p:cNvSpPr>
          <p:nvPr>
            <p:ph type="pic" sz="half" idx="13"/>
          </p:nvPr>
        </p:nvSpPr>
        <p:spPr>
          <a:xfrm>
            <a:off x="6388100" y="2298700"/>
            <a:ext cx="11607800" cy="6527800"/>
          </a:xfrm>
          <a:prstGeom prst="rect">
            <a:avLst/>
          </a:prstGeom>
          <a:effectLst>
            <a:reflection stA="50000" endPos="40000" dir="5400000" sy="-100000" algn="bl" rotWithShape="0"/>
          </a:effectLst>
        </p:spPr>
        <p:txBody>
          <a:bodyPr lIns="91439" tIns="45719" rIns="91439" bIns="45719" anchor="t"/>
          <a:lstStyle/>
          <a:p>
            <a:endParaRPr/>
          </a:p>
        </p:txBody>
      </p:sp>
      <p:sp>
        <p:nvSpPr>
          <p:cNvPr id="79" name="Title Text"/>
          <p:cNvSpPr txBox="1">
            <a:spLocks noGrp="1"/>
          </p:cNvSpPr>
          <p:nvPr>
            <p:ph type="title"/>
          </p:nvPr>
        </p:nvSpPr>
        <p:spPr>
          <a:xfrm>
            <a:off x="1739900" y="10363200"/>
            <a:ext cx="20904200" cy="2387600"/>
          </a:xfrm>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739900" y="355600"/>
            <a:ext cx="20904200" cy="3441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t>Title Text</a:t>
            </a:r>
          </a:p>
        </p:txBody>
      </p:sp>
      <p:sp>
        <p:nvSpPr>
          <p:cNvPr id="3" name="Body Level One…"/>
          <p:cNvSpPr txBox="1">
            <a:spLocks noGrp="1"/>
          </p:cNvSpPr>
          <p:nvPr>
            <p:ph type="body" idx="1"/>
          </p:nvPr>
        </p:nvSpPr>
        <p:spPr>
          <a:xfrm>
            <a:off x="1739900" y="3898900"/>
            <a:ext cx="20904200" cy="85471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69750" y="13093700"/>
            <a:ext cx="419100" cy="457200"/>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1pPr>
      <a:lvl2pPr marL="0" marR="0" indent="228600" algn="ctr" defTabSz="8255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2pPr>
      <a:lvl3pPr marL="0" marR="0" indent="457200" algn="ctr" defTabSz="8255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3pPr>
      <a:lvl4pPr marL="0" marR="0" indent="685800" algn="ctr" defTabSz="8255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4pPr>
      <a:lvl5pPr marL="0" marR="0" indent="914400" algn="ctr" defTabSz="8255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5pPr>
      <a:lvl6pPr marL="0" marR="0" indent="1143000" algn="ctr" defTabSz="8255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6pPr>
      <a:lvl7pPr marL="0" marR="0" indent="1371600" algn="ctr" defTabSz="8255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7pPr>
      <a:lvl8pPr marL="0" marR="0" indent="1600200" algn="ctr" defTabSz="8255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8pPr>
      <a:lvl9pPr marL="0" marR="0" indent="1828800" algn="ctr" defTabSz="8255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9pPr>
    </p:titleStyle>
    <p:bodyStyle>
      <a:lvl1pPr marL="11176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mj-lt"/>
          <a:ea typeface="+mj-ea"/>
          <a:cs typeface="+mj-cs"/>
          <a:sym typeface="Gill Sans"/>
        </a:defRPr>
      </a:lvl1pPr>
      <a:lvl2pPr marL="15621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mj-lt"/>
          <a:ea typeface="+mj-ea"/>
          <a:cs typeface="+mj-cs"/>
          <a:sym typeface="Gill Sans"/>
        </a:defRPr>
      </a:lvl2pPr>
      <a:lvl3pPr marL="20066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mj-lt"/>
          <a:ea typeface="+mj-ea"/>
          <a:cs typeface="+mj-cs"/>
          <a:sym typeface="Gill Sans"/>
        </a:defRPr>
      </a:lvl3pPr>
      <a:lvl4pPr marL="24511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mj-lt"/>
          <a:ea typeface="+mj-ea"/>
          <a:cs typeface="+mj-cs"/>
          <a:sym typeface="Gill Sans"/>
        </a:defRPr>
      </a:lvl4pPr>
      <a:lvl5pPr marL="28956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mj-lt"/>
          <a:ea typeface="+mj-ea"/>
          <a:cs typeface="+mj-cs"/>
          <a:sym typeface="Gill Sans"/>
        </a:defRPr>
      </a:lvl5pPr>
      <a:lvl6pPr marL="32512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mj-lt"/>
          <a:ea typeface="+mj-ea"/>
          <a:cs typeface="+mj-cs"/>
          <a:sym typeface="Gill Sans"/>
        </a:defRPr>
      </a:lvl6pPr>
      <a:lvl7pPr marL="36068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mj-lt"/>
          <a:ea typeface="+mj-ea"/>
          <a:cs typeface="+mj-cs"/>
          <a:sym typeface="Gill Sans"/>
        </a:defRPr>
      </a:lvl7pPr>
      <a:lvl8pPr marL="39624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mj-lt"/>
          <a:ea typeface="+mj-ea"/>
          <a:cs typeface="+mj-cs"/>
          <a:sym typeface="Gill Sans"/>
        </a:defRPr>
      </a:lvl8pPr>
      <a:lvl9pPr marL="4318000" marR="0" indent="-800100" algn="l" defTabSz="825500" latinLnBrk="0">
        <a:lnSpc>
          <a:spcPct val="100000"/>
        </a:lnSpc>
        <a:spcBef>
          <a:spcPts val="5200"/>
        </a:spcBef>
        <a:spcAft>
          <a:spcPts val="0"/>
        </a:spcAft>
        <a:buClrTx/>
        <a:buSzPct val="171000"/>
        <a:buFontTx/>
        <a:buChar char="•"/>
        <a:tabLst/>
        <a:defRPr sz="5600" b="0" i="0" u="none" strike="noStrike" cap="none" spc="0" baseline="0">
          <a:ln>
            <a:noFill/>
          </a:ln>
          <a:solidFill>
            <a:srgbClr val="000000"/>
          </a:solidFill>
          <a:uFillTx/>
          <a:latin typeface="+mj-lt"/>
          <a:ea typeface="+mj-ea"/>
          <a:cs typeface="+mj-cs"/>
          <a:sym typeface="Gill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_U8A6713.jpg" descr="_U8A6713.jpg"/>
          <p:cNvPicPr>
            <a:picLocks noChangeAspect="1"/>
          </p:cNvPicPr>
          <p:nvPr/>
        </p:nvPicPr>
        <p:blipFill>
          <a:blip r:embed="rId2">
            <a:extLst/>
          </a:blip>
          <a:srcRect t="22759" b="8937"/>
          <a:stretch>
            <a:fillRect/>
          </a:stretch>
        </p:blipFill>
        <p:spPr>
          <a:xfrm>
            <a:off x="-491530" y="2252464"/>
            <a:ext cx="25367071" cy="11548058"/>
          </a:xfrm>
          <a:prstGeom prst="rect">
            <a:avLst/>
          </a:prstGeom>
          <a:ln w="12700">
            <a:miter lim="400000"/>
          </a:ln>
        </p:spPr>
      </p:pic>
      <p:sp>
        <p:nvSpPr>
          <p:cNvPr id="154" name="Rectangle"/>
          <p:cNvSpPr/>
          <p:nvPr/>
        </p:nvSpPr>
        <p:spPr>
          <a:xfrm>
            <a:off x="-429419" y="12738100"/>
            <a:ext cx="25242838" cy="1270000"/>
          </a:xfrm>
          <a:prstGeom prst="rect">
            <a:avLst/>
          </a:prstGeom>
          <a:solidFill>
            <a:srgbClr val="91CEE3"/>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155" name="Anthony Glomski"/>
          <p:cNvSpPr txBox="1"/>
          <p:nvPr/>
        </p:nvSpPr>
        <p:spPr>
          <a:xfrm>
            <a:off x="0" y="-16821"/>
            <a:ext cx="24384001" cy="237044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tabLst>
                <a:tab pos="10617200" algn="l"/>
              </a:tabLst>
              <a:defRPr sz="15000" b="1" cap="all">
                <a:latin typeface="Helvetica Neue"/>
                <a:ea typeface="Helvetica Neue"/>
                <a:cs typeface="Helvetica Neue"/>
                <a:sym typeface="Helvetica Neue"/>
              </a:defRPr>
            </a:lvl1pPr>
          </a:lstStyle>
          <a:p>
            <a:r>
              <a:t>Anthony Glomski</a:t>
            </a:r>
          </a:p>
        </p:txBody>
      </p:sp>
      <p:sp>
        <p:nvSpPr>
          <p:cNvPr id="156" name="Author of Liquidity &amp; You: A Personal Guide for Entrepreneurs Approaching a Liquidity Event"/>
          <p:cNvSpPr txBox="1"/>
          <p:nvPr/>
        </p:nvSpPr>
        <p:spPr>
          <a:xfrm>
            <a:off x="6350" y="12852400"/>
            <a:ext cx="24371300" cy="1346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457200">
              <a:defRPr sz="3600">
                <a:solidFill>
                  <a:srgbClr val="FFFFFF"/>
                </a:solidFill>
                <a:latin typeface="Avenir Book"/>
                <a:ea typeface="Avenir Book"/>
                <a:cs typeface="Avenir Book"/>
                <a:sym typeface="Avenir Book"/>
              </a:defRPr>
            </a:lvl1pPr>
          </a:lstStyle>
          <a:p>
            <a:r>
              <a:t>Author of Liquidity &amp; You: A Personal Guide for Entrepreneurs Approaching a Liquidity Event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20180219_byShellyAu_0308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0400"/>
            <a:ext cx="24384000" cy="16256000"/>
          </a:xfrm>
          <a:prstGeom prst="rect">
            <a:avLst/>
          </a:prstGeom>
          <a:ln w="12700">
            <a:miter lim="400000"/>
          </a:ln>
          <a:effectLst>
            <a:outerShdw blurRad="190500" dist="8455" dir="5400000" rotWithShape="0">
              <a:srgbClr val="000000"/>
            </a:outerShdw>
          </a:effectLst>
        </p:spPr>
      </p:pic>
      <p:sp>
        <p:nvSpPr>
          <p:cNvPr id="219" name="Rounded Rectangle"/>
          <p:cNvSpPr/>
          <p:nvPr/>
        </p:nvSpPr>
        <p:spPr>
          <a:xfrm>
            <a:off x="-259259" y="11455400"/>
            <a:ext cx="25960884" cy="1117600"/>
          </a:xfrm>
          <a:prstGeom prst="roundRect">
            <a:avLst>
              <a:gd name="adj" fmla="val 17045"/>
            </a:avLst>
          </a:prstGeom>
          <a:solidFill>
            <a:srgbClr val="FFFFFF"/>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20" name="Liquidityandyou.com"/>
          <p:cNvSpPr txBox="1"/>
          <p:nvPr/>
        </p:nvSpPr>
        <p:spPr>
          <a:xfrm>
            <a:off x="5435600" y="11588750"/>
            <a:ext cx="13614400" cy="850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800">
                <a:latin typeface="GOGOIA"/>
                <a:ea typeface="GOGOIA"/>
                <a:cs typeface="GOGOIA"/>
                <a:sym typeface="GOGOIA"/>
              </a:defRPr>
            </a:lvl1pPr>
          </a:lstStyle>
          <a:p>
            <a:r>
              <a:t>Liquidityandyou.com</a:t>
            </a:r>
          </a:p>
        </p:txBody>
      </p:sp>
      <p:sp>
        <p:nvSpPr>
          <p:cNvPr id="221" name="Rounded Rectangle"/>
          <p:cNvSpPr/>
          <p:nvPr/>
        </p:nvSpPr>
        <p:spPr>
          <a:xfrm>
            <a:off x="19075400" y="9486403"/>
            <a:ext cx="6296025" cy="1041897"/>
          </a:xfrm>
          <a:prstGeom prst="roundRect">
            <a:avLst>
              <a:gd name="adj" fmla="val 18284"/>
            </a:avLst>
          </a:prstGeom>
          <a:solidFill>
            <a:srgbClr val="FFFFFF"/>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22" name="@anthonyglomski"/>
          <p:cNvSpPr txBox="1"/>
          <p:nvPr/>
        </p:nvSpPr>
        <p:spPr>
          <a:xfrm>
            <a:off x="14629779" y="9658101"/>
            <a:ext cx="13614401" cy="850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800">
                <a:latin typeface="GOGOIA"/>
                <a:ea typeface="GOGOIA"/>
                <a:cs typeface="GOGOIA"/>
                <a:sym typeface="GOGOIA"/>
              </a:defRPr>
            </a:lvl1pPr>
          </a:lstStyle>
          <a:p>
            <a:r>
              <a:t>@anthonyglomski</a:t>
            </a:r>
          </a:p>
        </p:txBody>
      </p:sp>
      <p:pic>
        <p:nvPicPr>
          <p:cNvPr id="223" name="twitter_blue.png" descr="twitter_blue.png"/>
          <p:cNvPicPr>
            <a:picLocks noChangeAspect="1"/>
          </p:cNvPicPr>
          <p:nvPr/>
        </p:nvPicPr>
        <p:blipFill>
          <a:blip r:embed="rId3">
            <a:extLst/>
          </a:blip>
          <a:stretch>
            <a:fillRect/>
          </a:stretch>
        </p:blipFill>
        <p:spPr>
          <a:xfrm>
            <a:off x="17449179" y="8953500"/>
            <a:ext cx="1981201" cy="1981200"/>
          </a:xfrm>
          <a:prstGeom prst="rect">
            <a:avLst/>
          </a:prstGeom>
          <a:ln w="12700">
            <a:miter lim="400000"/>
          </a:ln>
        </p:spPr>
      </p:pic>
      <p:sp>
        <p:nvSpPr>
          <p:cNvPr id="224" name="“Anthony sheds light on strategies that will help you prepare for the future instead of being forced to react to events that have already taken place.”…"/>
          <p:cNvSpPr txBox="1"/>
          <p:nvPr/>
        </p:nvSpPr>
        <p:spPr>
          <a:xfrm>
            <a:off x="15499503" y="2031665"/>
            <a:ext cx="7151793" cy="503984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1" indent="0">
              <a:spcBef>
                <a:spcPts val="2500"/>
              </a:spcBef>
              <a:defRPr sz="3600">
                <a:solidFill>
                  <a:srgbClr val="FFFFFF"/>
                </a:solidFill>
                <a:latin typeface="Avenir Book"/>
                <a:ea typeface="Avenir Book"/>
                <a:cs typeface="Avenir Book"/>
                <a:sym typeface="Avenir Book"/>
              </a:defRPr>
            </a:pPr>
            <a:r>
              <a:rPr sz="4800" dirty="0"/>
              <a:t>“</a:t>
            </a:r>
            <a:r>
              <a:rPr lang="en-US" sz="4800" dirty="0"/>
              <a:t>If you’re looking for gold medal results, read Liquidity &amp; You and follow Anthony’s advice.</a:t>
            </a:r>
            <a:r>
              <a:rPr sz="4800" dirty="0"/>
              <a:t>” </a:t>
            </a:r>
          </a:p>
          <a:p>
            <a:pPr lvl="1" indent="0">
              <a:spcBef>
                <a:spcPts val="2500"/>
              </a:spcBef>
              <a:defRPr sz="3600">
                <a:solidFill>
                  <a:srgbClr val="FFFFFF"/>
                </a:solidFill>
                <a:latin typeface="Avenir Heavy"/>
                <a:ea typeface="Avenir Heavy"/>
                <a:cs typeface="Avenir Heavy"/>
                <a:sym typeface="Avenir Heavy"/>
              </a:defRPr>
            </a:pPr>
            <a:r>
              <a:rPr dirty="0"/>
              <a:t>- </a:t>
            </a:r>
            <a:r>
              <a:rPr lang="en-US" dirty="0"/>
              <a:t>John </a:t>
            </a:r>
            <a:r>
              <a:rPr lang="en-US" dirty="0" err="1"/>
              <a:t>Naber</a:t>
            </a:r>
            <a:r>
              <a:rPr lang="en-US" dirty="0"/>
              <a:t>, Olympic Champion, author, speaker and network sports announcer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9.png" descr="image9.png"/>
          <p:cNvPicPr>
            <a:picLocks/>
          </p:cNvPicPr>
          <p:nvPr/>
        </p:nvPicPr>
        <p:blipFill>
          <a:blip r:embed="rId2">
            <a:extLst/>
          </a:blip>
          <a:stretch>
            <a:fillRect/>
          </a:stretch>
        </p:blipFill>
        <p:spPr>
          <a:xfrm>
            <a:off x="-12420600" y="-3835400"/>
            <a:ext cx="5943600" cy="520700"/>
          </a:xfrm>
          <a:prstGeom prst="rect">
            <a:avLst/>
          </a:prstGeom>
        </p:spPr>
      </p:pic>
      <p:sp>
        <p:nvSpPr>
          <p:cNvPr id="159" name="Entrepreneurs work hard to build their companies. As part of this journey, they create substantial wealth and value for themselves, their families, their employees, their shareholders, and their team members. Their drive to succeed propels them to heights most people only dream of reaching.…"/>
          <p:cNvSpPr txBox="1"/>
          <p:nvPr/>
        </p:nvSpPr>
        <p:spPr>
          <a:xfrm>
            <a:off x="698500" y="3131829"/>
            <a:ext cx="22292172" cy="87331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1" indent="0" algn="l">
              <a:spcBef>
                <a:spcPts val="2500"/>
              </a:spcBef>
              <a:defRPr sz="3600">
                <a:latin typeface="Avenir Book"/>
                <a:ea typeface="Avenir Book"/>
                <a:cs typeface="Avenir Book"/>
                <a:sym typeface="Avenir Book"/>
              </a:defRPr>
            </a:pPr>
            <a:r>
              <a:rPr sz="5400" dirty="0"/>
              <a:t>Entrepreneurs work hard to build their companies. As part of this journey, they create substantial wealth and value for themselves, their families, their employees, their shareholders, and their team members. Their drive to succeed propels them to heights most people only dream of reaching.</a:t>
            </a:r>
          </a:p>
          <a:p>
            <a:pPr lvl="1" indent="0" algn="l">
              <a:spcBef>
                <a:spcPts val="2500"/>
              </a:spcBef>
              <a:defRPr sz="3600">
                <a:latin typeface="Avenir Book"/>
                <a:ea typeface="Avenir Book"/>
                <a:cs typeface="Avenir Book"/>
                <a:sym typeface="Avenir Book"/>
              </a:defRPr>
            </a:pPr>
            <a:r>
              <a:rPr sz="5400" dirty="0"/>
              <a:t>The reality is this is only part of the journey. Entrepreneurs want to make smart decisions so they can </a:t>
            </a:r>
            <a:r>
              <a:rPr sz="5400" b="1" dirty="0"/>
              <a:t>build their quality of life</a:t>
            </a:r>
            <a:r>
              <a:rPr sz="5400" dirty="0"/>
              <a:t>, </a:t>
            </a:r>
            <a:r>
              <a:rPr sz="5400" b="1" dirty="0"/>
              <a:t>take care of their loved ones</a:t>
            </a:r>
            <a:r>
              <a:rPr sz="5400" dirty="0"/>
              <a:t>, and </a:t>
            </a:r>
            <a:r>
              <a:rPr sz="5400" b="1" dirty="0"/>
              <a:t>change the world for the better</a:t>
            </a:r>
            <a:r>
              <a:rPr sz="5400" dirty="0"/>
              <a:t>. </a:t>
            </a:r>
            <a:r>
              <a:rPr lang="en-US" sz="5400" dirty="0"/>
              <a:t>We are living in complicated and confusing times </a:t>
            </a:r>
            <a:r>
              <a:rPr sz="5400" dirty="0"/>
              <a:t>with increased uncertainty and a revamped tax code to navigate</a:t>
            </a:r>
            <a:r>
              <a:rPr lang="en-US" sz="5400" dirty="0"/>
              <a:t>.</a:t>
            </a:r>
            <a:endParaRPr sz="5400" dirty="0"/>
          </a:p>
        </p:txBody>
      </p:sp>
      <p:sp>
        <p:nvSpPr>
          <p:cNvPr id="160" name="LIQUIDITY &amp; YOU"/>
          <p:cNvSpPr txBox="1">
            <a:spLocks noGrp="1"/>
          </p:cNvSpPr>
          <p:nvPr>
            <p:ph type="title"/>
          </p:nvPr>
        </p:nvSpPr>
        <p:spPr>
          <a:xfrm>
            <a:off x="-90984" y="-160040"/>
            <a:ext cx="24565968" cy="2680990"/>
          </a:xfrm>
          <a:prstGeom prst="rect">
            <a:avLst/>
          </a:prstGeom>
        </p:spPr>
        <p:txBody>
          <a:bodyPr/>
          <a:lstStyle/>
          <a:p>
            <a:pPr lvl="1">
              <a:defRPr>
                <a:solidFill>
                  <a:srgbClr val="FFFFFF"/>
                </a:solidFill>
                <a:latin typeface="GOGOIA"/>
                <a:ea typeface="GOGOIA"/>
                <a:cs typeface="GOGOIA"/>
                <a:sym typeface="GOGOIA"/>
              </a:defRPr>
            </a:pPr>
            <a:r>
              <a:t>LIQUIDITY &amp; YOU</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9.png" descr="image9.png"/>
          <p:cNvPicPr>
            <a:picLocks/>
          </p:cNvPicPr>
          <p:nvPr/>
        </p:nvPicPr>
        <p:blipFill>
          <a:blip r:embed="rId2">
            <a:extLst/>
          </a:blip>
          <a:stretch>
            <a:fillRect/>
          </a:stretch>
        </p:blipFill>
        <p:spPr>
          <a:xfrm>
            <a:off x="-12420600" y="-3835400"/>
            <a:ext cx="5943600" cy="520700"/>
          </a:xfrm>
          <a:prstGeom prst="rect">
            <a:avLst/>
          </a:prstGeom>
        </p:spPr>
      </p:pic>
      <p:sp>
        <p:nvSpPr>
          <p:cNvPr id="159" name="Entrepreneurs work hard to build their companies. As part of this journey, they create substantial wealth and value for themselves, their families, their employees, their shareholders, and their team members. Their drive to succeed propels them to heights most people only dream of reaching.…"/>
          <p:cNvSpPr txBox="1"/>
          <p:nvPr/>
        </p:nvSpPr>
        <p:spPr>
          <a:xfrm>
            <a:off x="698500" y="2716329"/>
            <a:ext cx="22292172" cy="95641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1" indent="0" algn="l">
              <a:spcBef>
                <a:spcPts val="2500"/>
              </a:spcBef>
              <a:defRPr sz="3600">
                <a:latin typeface="Avenir Book"/>
                <a:ea typeface="Avenir Book"/>
                <a:cs typeface="Avenir Book"/>
                <a:sym typeface="Avenir Book"/>
              </a:defRPr>
            </a:pPr>
            <a:r>
              <a:rPr sz="5400" dirty="0"/>
              <a:t>With research showing over 87% of successful business owners are planning to sell their business someday, the need is greater than ever to find the right process for making smart decisions. Just a mere 12 % of former business owners say they were highly satisfied with the outcome after selling their companies.</a:t>
            </a:r>
          </a:p>
          <a:p>
            <a:pPr lvl="1" indent="0" algn="l">
              <a:spcBef>
                <a:spcPts val="2500"/>
              </a:spcBef>
              <a:defRPr sz="3600">
                <a:latin typeface="Avenir Book"/>
                <a:ea typeface="Avenir Book"/>
                <a:cs typeface="Avenir Book"/>
                <a:sym typeface="Avenir Book"/>
              </a:defRPr>
            </a:pPr>
            <a:r>
              <a:rPr sz="5400" dirty="0"/>
              <a:t>Anthony </a:t>
            </a:r>
            <a:r>
              <a:rPr sz="5400" dirty="0" err="1"/>
              <a:t>Glomski</a:t>
            </a:r>
            <a:r>
              <a:rPr sz="5400" dirty="0"/>
              <a:t> of </a:t>
            </a:r>
            <a:r>
              <a:rPr sz="5400" dirty="0">
                <a:latin typeface="Avenir Book Oblique"/>
                <a:ea typeface="Avenir Book Oblique"/>
                <a:cs typeface="Avenir Book Oblique"/>
                <a:sym typeface="Avenir Book Oblique"/>
              </a:rPr>
              <a:t>Liquidity and You</a:t>
            </a:r>
            <a:r>
              <a:rPr sz="5400" dirty="0"/>
              <a:t> provides a five-step process for business owners to make smart decisions about their money, minimize taxes, take care of their family, protect assets from being unjustly taken, and magnify their ability to help the causes they care about. Anthony’s presentations provide his audiences </a:t>
            </a:r>
            <a:r>
              <a:rPr sz="5400" b="1" dirty="0"/>
              <a:t>proven strategies they</a:t>
            </a:r>
            <a:r>
              <a:rPr sz="5400" b="1" dirty="0">
                <a:latin typeface="Avenir Heavy"/>
                <a:ea typeface="Avenir Heavy"/>
                <a:cs typeface="Avenir Heavy"/>
                <a:sym typeface="Avenir Heavy"/>
              </a:rPr>
              <a:t> can </a:t>
            </a:r>
            <a:r>
              <a:rPr sz="5400" dirty="0">
                <a:latin typeface="Avenir Heavy"/>
                <a:ea typeface="Avenir Heavy"/>
                <a:cs typeface="Avenir Heavy"/>
                <a:sym typeface="Avenir Heavy"/>
              </a:rPr>
              <a:t>execute</a:t>
            </a:r>
            <a:r>
              <a:rPr sz="5400" dirty="0"/>
              <a:t> with their professional advisors.</a:t>
            </a:r>
          </a:p>
        </p:txBody>
      </p:sp>
      <p:sp>
        <p:nvSpPr>
          <p:cNvPr id="160" name="LIQUIDITY &amp; YOU"/>
          <p:cNvSpPr txBox="1">
            <a:spLocks noGrp="1"/>
          </p:cNvSpPr>
          <p:nvPr>
            <p:ph type="title"/>
          </p:nvPr>
        </p:nvSpPr>
        <p:spPr>
          <a:xfrm>
            <a:off x="-90984" y="-160040"/>
            <a:ext cx="24565968" cy="2680990"/>
          </a:xfrm>
          <a:prstGeom prst="rect">
            <a:avLst/>
          </a:prstGeom>
        </p:spPr>
        <p:txBody>
          <a:bodyPr/>
          <a:lstStyle/>
          <a:p>
            <a:pPr lvl="1">
              <a:defRPr>
                <a:solidFill>
                  <a:srgbClr val="FFFFFF"/>
                </a:solidFill>
                <a:latin typeface="GOGOIA"/>
                <a:ea typeface="GOGOIA"/>
                <a:cs typeface="GOGOIA"/>
                <a:sym typeface="GOGOIA"/>
              </a:defRPr>
            </a:pPr>
            <a:r>
              <a:t>LIQUIDITY &amp; YOU</a:t>
            </a:r>
          </a:p>
        </p:txBody>
      </p:sp>
    </p:spTree>
    <p:extLst>
      <p:ext uri="{BB962C8B-B14F-4D97-AF65-F5344CB8AC3E}">
        <p14:creationId xmlns:p14="http://schemas.microsoft.com/office/powerpoint/2010/main" val="660850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image9.png" descr="image9.png"/>
          <p:cNvPicPr>
            <a:picLocks/>
          </p:cNvPicPr>
          <p:nvPr/>
        </p:nvPicPr>
        <p:blipFill>
          <a:blip r:embed="rId2">
            <a:extLst/>
          </a:blip>
          <a:stretch>
            <a:fillRect/>
          </a:stretch>
        </p:blipFill>
        <p:spPr>
          <a:xfrm>
            <a:off x="-12420600" y="-3835400"/>
            <a:ext cx="5943600" cy="520700"/>
          </a:xfrm>
          <a:prstGeom prst="rect">
            <a:avLst/>
          </a:prstGeom>
        </p:spPr>
      </p:pic>
      <p:pic>
        <p:nvPicPr>
          <p:cNvPr id="163" name="LIQUIDITY AND YOU DEC 3 jacket.png" descr="LIQUIDITY AND YOU DEC 3 jacket.png"/>
          <p:cNvPicPr>
            <a:picLocks noChangeAspect="1"/>
          </p:cNvPicPr>
          <p:nvPr/>
        </p:nvPicPr>
        <p:blipFill>
          <a:blip r:embed="rId3">
            <a:extLst/>
          </a:blip>
          <a:srcRect l="51463" r="20169"/>
          <a:stretch>
            <a:fillRect/>
          </a:stretch>
        </p:blipFill>
        <p:spPr>
          <a:xfrm>
            <a:off x="1453807" y="772354"/>
            <a:ext cx="6762083" cy="10764071"/>
          </a:xfrm>
          <a:prstGeom prst="rect">
            <a:avLst/>
          </a:prstGeom>
          <a:ln w="12700">
            <a:miter lim="400000"/>
          </a:ln>
        </p:spPr>
      </p:pic>
      <p:sp>
        <p:nvSpPr>
          <p:cNvPr id="164" name="“Change is constant, challenges are inevitable, and the only way to survive is to create a solid support team around you and never give up. As you exit a business, change careers, or prepare for the next chapter in your life, curiosity and your attitude will be paramount to this transition or any other in your life… This book is a perfect place to start that journey.”"/>
          <p:cNvSpPr txBox="1">
            <a:spLocks noGrp="1"/>
          </p:cNvSpPr>
          <p:nvPr>
            <p:ph type="body" sz="half" idx="1"/>
          </p:nvPr>
        </p:nvSpPr>
        <p:spPr>
          <a:xfrm>
            <a:off x="9588202" y="3609627"/>
            <a:ext cx="13368338" cy="5089526"/>
          </a:xfrm>
          <a:prstGeom prst="rect">
            <a:avLst/>
          </a:prstGeom>
        </p:spPr>
        <p:txBody>
          <a:bodyPr lIns="38100" tIns="38100" rIns="38100" bIns="38100"/>
          <a:lstStyle>
            <a:lvl1pPr marL="0" indent="0" algn="ctr">
              <a:spcBef>
                <a:spcPts val="5000"/>
              </a:spcBef>
              <a:buSzTx/>
              <a:buNone/>
              <a:defRPr sz="3600">
                <a:latin typeface="Avenir Book"/>
                <a:ea typeface="Avenir Book"/>
                <a:cs typeface="Avenir Book"/>
                <a:sym typeface="Avenir Book"/>
              </a:defRPr>
            </a:lvl1pPr>
          </a:lstStyle>
          <a:p>
            <a:pPr>
              <a:defRPr sz="4800">
                <a:latin typeface="Avenir Heavy"/>
                <a:ea typeface="Avenir Heavy"/>
                <a:cs typeface="Avenir Heavy"/>
                <a:sym typeface="Avenir Heavy"/>
              </a:defRPr>
            </a:pPr>
            <a:r>
              <a:rPr sz="3600" dirty="0">
                <a:latin typeface="Avenir Book"/>
                <a:ea typeface="Avenir Book"/>
                <a:cs typeface="Avenir Book"/>
                <a:sym typeface="Avenir Book"/>
              </a:rPr>
              <a:t>“Change is constant, challenges are inevitable, and the only way to survive is to create a solid support team around you and never give up. As you exit a business, change careers, or prepare for the next chapter in your life, curiosity and your attitude will be paramount to this transition or any other in your life… This book is a perfect place to start that journey.”</a:t>
            </a:r>
          </a:p>
        </p:txBody>
      </p:sp>
      <p:sp>
        <p:nvSpPr>
          <p:cNvPr id="165" name="Brian Vickers, NASCAR Driver"/>
          <p:cNvSpPr txBox="1"/>
          <p:nvPr/>
        </p:nvSpPr>
        <p:spPr>
          <a:xfrm>
            <a:off x="12295408" y="9075340"/>
            <a:ext cx="7953926" cy="609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spcBef>
                <a:spcPts val="5000"/>
              </a:spcBef>
              <a:defRPr sz="3600" b="1">
                <a:solidFill>
                  <a:srgbClr val="91CEE3"/>
                </a:solidFill>
                <a:latin typeface="Gotham"/>
                <a:ea typeface="Gotham"/>
                <a:cs typeface="Gotham"/>
                <a:sym typeface="Gotham"/>
              </a:defRPr>
            </a:lvl1pPr>
          </a:lstStyle>
          <a:p>
            <a:pPr>
              <a:defRPr sz="4800"/>
            </a:pPr>
            <a:r>
              <a:rPr sz="3600"/>
              <a:t>Brian Vickers, NASCAR Driver</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Headshot - Smile.jpg" descr="Headshot - Smile.jpg"/>
          <p:cNvPicPr>
            <a:picLocks noChangeAspect="1"/>
          </p:cNvPicPr>
          <p:nvPr/>
        </p:nvPicPr>
        <p:blipFill>
          <a:blip r:embed="rId2">
            <a:extLst/>
          </a:blip>
          <a:stretch>
            <a:fillRect/>
          </a:stretch>
        </p:blipFill>
        <p:spPr>
          <a:xfrm>
            <a:off x="-355600" y="0"/>
            <a:ext cx="9144000" cy="13716000"/>
          </a:xfrm>
          <a:prstGeom prst="rect">
            <a:avLst/>
          </a:prstGeom>
          <a:ln w="12700">
            <a:miter lim="400000"/>
          </a:ln>
        </p:spPr>
      </p:pic>
      <p:sp>
        <p:nvSpPr>
          <p:cNvPr id="168" name="SPEAKING TOPICS"/>
          <p:cNvSpPr txBox="1">
            <a:spLocks noGrp="1"/>
          </p:cNvSpPr>
          <p:nvPr>
            <p:ph type="title" idx="4294967295"/>
          </p:nvPr>
        </p:nvSpPr>
        <p:spPr>
          <a:xfrm>
            <a:off x="9149158" y="817279"/>
            <a:ext cx="15450742" cy="2680990"/>
          </a:xfrm>
          <a:prstGeom prst="rect">
            <a:avLst/>
          </a:prstGeom>
        </p:spPr>
        <p:txBody>
          <a:bodyPr/>
          <a:lstStyle>
            <a:lvl1pPr>
              <a:defRPr>
                <a:solidFill>
                  <a:srgbClr val="91CEE3"/>
                </a:solidFill>
                <a:latin typeface="GOGOIA"/>
                <a:ea typeface="GOGOIA"/>
                <a:cs typeface="GOGOIA"/>
                <a:sym typeface="GOGOIA"/>
              </a:defRPr>
            </a:lvl1pPr>
          </a:lstStyle>
          <a:p>
            <a:r>
              <a:rPr dirty="0"/>
              <a:t>SPEAKING TOPICS</a:t>
            </a:r>
          </a:p>
        </p:txBody>
      </p:sp>
      <p:sp>
        <p:nvSpPr>
          <p:cNvPr id="169" name="Liquidity and the successful exit (Liquidity and You)"/>
          <p:cNvSpPr txBox="1"/>
          <p:nvPr/>
        </p:nvSpPr>
        <p:spPr>
          <a:xfrm>
            <a:off x="12016982" y="4072959"/>
            <a:ext cx="11266764" cy="201080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4800">
                <a:uFill>
                  <a:solidFill>
                    <a:srgbClr val="434343"/>
                  </a:solidFill>
                </a:uFill>
                <a:latin typeface="Avenir Book"/>
                <a:ea typeface="Avenir Book"/>
                <a:cs typeface="Avenir Book"/>
                <a:sym typeface="Avenir Book"/>
              </a:defRPr>
            </a:lvl1pPr>
          </a:lstStyle>
          <a:p>
            <a:pPr>
              <a:defRPr>
                <a:uFillTx/>
              </a:defRPr>
            </a:pPr>
            <a:r>
              <a:rPr lang="en-US" b="1" dirty="0">
                <a:uFill>
                  <a:solidFill>
                    <a:srgbClr val="434343"/>
                  </a:solidFill>
                </a:uFill>
              </a:rPr>
              <a:t>Liquidity </a:t>
            </a:r>
            <a:r>
              <a:rPr lang="en-US" b="1" dirty="0"/>
              <a:t>and You</a:t>
            </a:r>
            <a:br>
              <a:rPr lang="en-US" b="1" dirty="0"/>
            </a:br>
            <a:r>
              <a:rPr lang="en-US" sz="3800" dirty="0"/>
              <a:t>A Personal Guide for Tech and</a:t>
            </a:r>
            <a:br>
              <a:rPr lang="en-US" sz="3800" dirty="0"/>
            </a:br>
            <a:r>
              <a:rPr lang="en-US" sz="3800" dirty="0"/>
              <a:t>Business Entrepreneurs Approaching an Exit</a:t>
            </a:r>
            <a:endParaRPr sz="3800" dirty="0">
              <a:uFill>
                <a:solidFill>
                  <a:srgbClr val="434343"/>
                </a:solidFill>
              </a:uFill>
            </a:endParaRPr>
          </a:p>
        </p:txBody>
      </p:sp>
      <p:sp>
        <p:nvSpPr>
          <p:cNvPr id="170" name="Philanthropy and giving back (maximize your social impact)"/>
          <p:cNvSpPr txBox="1"/>
          <p:nvPr/>
        </p:nvSpPr>
        <p:spPr>
          <a:xfrm>
            <a:off x="12058650" y="9531557"/>
            <a:ext cx="10830068" cy="145680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4800">
                <a:latin typeface="Avenir Book"/>
                <a:ea typeface="Avenir Book"/>
                <a:cs typeface="Avenir Book"/>
                <a:sym typeface="Avenir Book"/>
              </a:defRPr>
            </a:lvl1pPr>
          </a:lstStyle>
          <a:p>
            <a:r>
              <a:rPr lang="en-US" b="1" dirty="0"/>
              <a:t>What To Do After You Write Your Book</a:t>
            </a:r>
            <a:r>
              <a:rPr lang="en-US" sz="4500" b="1" dirty="0"/>
              <a:t> </a:t>
            </a:r>
            <a:r>
              <a:rPr lang="en-US" sz="3800" dirty="0"/>
              <a:t>5 Steps to Accelerate Your Growth</a:t>
            </a:r>
            <a:endParaRPr sz="3800" dirty="0"/>
          </a:p>
        </p:txBody>
      </p:sp>
      <p:sp>
        <p:nvSpPr>
          <p:cNvPr id="171" name="Becoming Seriously Wealthy (book foreword presentation)"/>
          <p:cNvSpPr txBox="1"/>
          <p:nvPr/>
        </p:nvSpPr>
        <p:spPr>
          <a:xfrm>
            <a:off x="12132350" y="6956146"/>
            <a:ext cx="10811366" cy="142603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4800">
                <a:latin typeface="Avenir Book"/>
                <a:ea typeface="Avenir Book"/>
                <a:cs typeface="Avenir Book"/>
                <a:sym typeface="Avenir Book"/>
              </a:defRPr>
            </a:lvl1pPr>
          </a:lstStyle>
          <a:p>
            <a:r>
              <a:rPr b="1" dirty="0"/>
              <a:t>Becoming Seriously </a:t>
            </a:r>
            <a:r>
              <a:rPr lang="en-US" b="1" dirty="0"/>
              <a:t>Wealthy</a:t>
            </a:r>
            <a:br>
              <a:rPr lang="en-US" sz="3500" dirty="0"/>
            </a:br>
            <a:r>
              <a:rPr lang="en-US" sz="3800" dirty="0"/>
              <a:t>How to Harness the Strategies of the Super Rich</a:t>
            </a:r>
            <a:endParaRPr sz="3800" dirty="0"/>
          </a:p>
        </p:txBody>
      </p:sp>
      <p:sp>
        <p:nvSpPr>
          <p:cNvPr id="172" name="Circle"/>
          <p:cNvSpPr/>
          <p:nvPr/>
        </p:nvSpPr>
        <p:spPr>
          <a:xfrm>
            <a:off x="10388600" y="4443362"/>
            <a:ext cx="1270000" cy="1270001"/>
          </a:xfrm>
          <a:prstGeom prst="ellipse">
            <a:avLst/>
          </a:prstGeom>
          <a:solidFill>
            <a:srgbClr val="91CEE3"/>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173" name="1"/>
          <p:cNvSpPr txBox="1"/>
          <p:nvPr/>
        </p:nvSpPr>
        <p:spPr>
          <a:xfrm>
            <a:off x="10788650" y="4621162"/>
            <a:ext cx="469900" cy="914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1</a:t>
            </a:r>
          </a:p>
        </p:txBody>
      </p:sp>
      <p:sp>
        <p:nvSpPr>
          <p:cNvPr id="174" name="Circle"/>
          <p:cNvSpPr/>
          <p:nvPr/>
        </p:nvSpPr>
        <p:spPr>
          <a:xfrm>
            <a:off x="10388600" y="7034162"/>
            <a:ext cx="1270000" cy="1270001"/>
          </a:xfrm>
          <a:prstGeom prst="ellipse">
            <a:avLst/>
          </a:prstGeom>
          <a:solidFill>
            <a:srgbClr val="91CEE3"/>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175" name="2"/>
          <p:cNvSpPr txBox="1"/>
          <p:nvPr/>
        </p:nvSpPr>
        <p:spPr>
          <a:xfrm>
            <a:off x="10788650" y="7211962"/>
            <a:ext cx="469900" cy="914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2</a:t>
            </a:r>
          </a:p>
        </p:txBody>
      </p:sp>
      <p:sp>
        <p:nvSpPr>
          <p:cNvPr id="176" name="Circle"/>
          <p:cNvSpPr/>
          <p:nvPr/>
        </p:nvSpPr>
        <p:spPr>
          <a:xfrm>
            <a:off x="10388600" y="9624962"/>
            <a:ext cx="1270000" cy="1270001"/>
          </a:xfrm>
          <a:prstGeom prst="ellipse">
            <a:avLst/>
          </a:prstGeom>
          <a:solidFill>
            <a:srgbClr val="91CEE3"/>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177" name="3"/>
          <p:cNvSpPr txBox="1"/>
          <p:nvPr/>
        </p:nvSpPr>
        <p:spPr>
          <a:xfrm>
            <a:off x="10788650" y="9802762"/>
            <a:ext cx="469900" cy="914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3</a:t>
            </a:r>
          </a:p>
        </p:txBody>
      </p:sp>
      <p:sp>
        <p:nvSpPr>
          <p:cNvPr id="178" name="Rectangle"/>
          <p:cNvSpPr/>
          <p:nvPr/>
        </p:nvSpPr>
        <p:spPr>
          <a:xfrm>
            <a:off x="-215900" y="12331700"/>
            <a:ext cx="24815800" cy="1879600"/>
          </a:xfrm>
          <a:prstGeom prst="rect">
            <a:avLst/>
          </a:prstGeom>
          <a:solidFill>
            <a:srgbClr val="91CEE3"/>
          </a:solidFill>
          <a:ln w="25400">
            <a:solidFill>
              <a:srgbClr val="000000">
                <a:alpha val="0"/>
              </a:srgbClr>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179" name="CONNECT WITH US: liquidityandyou.com/speaking"/>
          <p:cNvSpPr txBox="1"/>
          <p:nvPr/>
        </p:nvSpPr>
        <p:spPr>
          <a:xfrm>
            <a:off x="-620" y="12630150"/>
            <a:ext cx="24384001" cy="723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3600" cap="all" spc="900">
                <a:latin typeface="Avenir Heavy"/>
                <a:ea typeface="Avenir Heavy"/>
                <a:cs typeface="Avenir Heavy"/>
                <a:sym typeface="Avenir Heavy"/>
              </a:defRPr>
            </a:pPr>
            <a:r>
              <a:rPr dirty="0">
                <a:solidFill>
                  <a:srgbClr val="FFFFFF"/>
                </a:solidFill>
              </a:rPr>
              <a:t>CONNECT WITH US:</a:t>
            </a:r>
            <a:r>
              <a:rPr dirty="0">
                <a:solidFill>
                  <a:srgbClr val="91CEE3"/>
                </a:solidFill>
              </a:rPr>
              <a:t> </a:t>
            </a:r>
            <a:r>
              <a:rPr dirty="0" err="1">
                <a:solidFill>
                  <a:schemeClr val="accent6">
                    <a:hueOff val="1087097"/>
                    <a:satOff val="9152"/>
                    <a:lumOff val="-25629"/>
                  </a:schemeClr>
                </a:solidFill>
              </a:rPr>
              <a:t>liquidityandyou.com</a:t>
            </a:r>
            <a:r>
              <a:rPr dirty="0">
                <a:solidFill>
                  <a:schemeClr val="accent6">
                    <a:hueOff val="1087097"/>
                    <a:satOff val="9152"/>
                    <a:lumOff val="-25629"/>
                  </a:schemeClr>
                </a:solidFill>
              </a:rPr>
              <a:t>/speaking</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p:cNvSpPr/>
          <p:nvPr/>
        </p:nvSpPr>
        <p:spPr>
          <a:xfrm>
            <a:off x="-254000" y="-88900"/>
            <a:ext cx="9126240" cy="13893800"/>
          </a:xfrm>
          <a:prstGeom prst="rect">
            <a:avLst/>
          </a:prstGeom>
          <a:solidFill>
            <a:srgbClr val="91CEE3"/>
          </a:solidFill>
          <a:ln w="25400">
            <a:solidFill>
              <a:srgbClr val="000000">
                <a:alpha val="0"/>
              </a:srgbClr>
            </a:solid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182" name="Anthony Glomski works with tech entrepreneurs and business owners approaching a liquidity event.…"/>
          <p:cNvSpPr txBox="1"/>
          <p:nvPr/>
        </p:nvSpPr>
        <p:spPr>
          <a:xfrm>
            <a:off x="9634021" y="0"/>
            <a:ext cx="13932099" cy="142160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p>
            <a:pPr algn="l">
              <a:spcBef>
                <a:spcPts val="5000"/>
              </a:spcBef>
              <a:defRPr sz="3000">
                <a:latin typeface="Avenir Heavy"/>
                <a:ea typeface="Avenir Heavy"/>
                <a:cs typeface="Avenir Heavy"/>
                <a:sym typeface="Avenir Heavy"/>
              </a:defRPr>
            </a:pPr>
            <a:r>
              <a:rPr dirty="0">
                <a:latin typeface="Avenir Book"/>
                <a:ea typeface="Avenir Book"/>
                <a:cs typeface="Avenir Book"/>
                <a:sym typeface="Avenir Book"/>
              </a:rPr>
              <a:t>Anthony </a:t>
            </a:r>
            <a:r>
              <a:rPr dirty="0" err="1">
                <a:latin typeface="Avenir Book"/>
                <a:ea typeface="Avenir Book"/>
                <a:cs typeface="Avenir Book"/>
                <a:sym typeface="Avenir Book"/>
              </a:rPr>
              <a:t>Glomski</a:t>
            </a:r>
            <a:r>
              <a:rPr dirty="0">
                <a:latin typeface="Avenir Book"/>
                <a:ea typeface="Avenir Book"/>
                <a:cs typeface="Avenir Book"/>
                <a:sym typeface="Avenir Book"/>
              </a:rPr>
              <a:t> works with tech entrepreneurs and business owners approaching a liquidity event. </a:t>
            </a:r>
          </a:p>
          <a:p>
            <a:pPr algn="l">
              <a:spcBef>
                <a:spcPts val="5000"/>
              </a:spcBef>
              <a:defRPr sz="3000">
                <a:latin typeface="Avenir Heavy"/>
                <a:ea typeface="Avenir Heavy"/>
                <a:cs typeface="Avenir Heavy"/>
                <a:sym typeface="Avenir Heavy"/>
              </a:defRPr>
            </a:pPr>
            <a:r>
              <a:rPr dirty="0">
                <a:latin typeface="Avenir Book"/>
                <a:ea typeface="Avenir Book"/>
                <a:cs typeface="Avenir Book"/>
                <a:sym typeface="Avenir Book"/>
              </a:rPr>
              <a:t>Anthony is the author of Liquidity and You: A Personal Guide for Tech and Business Entrepreneurs Approaching an Exit. His work with tech entrepreneurs and business owners helps them make smart decisions with their money and lives. Anthony believes in the importance of gaining a detailed understanding of his clients’ deepest values and goals to best guide their future.</a:t>
            </a:r>
          </a:p>
          <a:p>
            <a:pPr algn="l">
              <a:spcBef>
                <a:spcPts val="5000"/>
              </a:spcBef>
              <a:defRPr sz="3000">
                <a:latin typeface="Avenir Heavy"/>
                <a:ea typeface="Avenir Heavy"/>
                <a:cs typeface="Avenir Heavy"/>
                <a:sym typeface="Avenir Heavy"/>
              </a:defRPr>
            </a:pPr>
            <a:r>
              <a:rPr dirty="0">
                <a:latin typeface="Avenir Book"/>
                <a:ea typeface="Avenir Book"/>
                <a:cs typeface="Avenir Book"/>
                <a:sym typeface="Avenir Book"/>
              </a:rPr>
              <a:t>Anthony’s 18 years of industry-specific work opened his eyes to the dilemma many entrepreneurs face. As business owners, they are responsible for looking out for employees and family, but oftentimes no one is looking out for them. This is the key issue that inspired his own venture to solve that problem. </a:t>
            </a:r>
          </a:p>
          <a:p>
            <a:pPr algn="l">
              <a:spcBef>
                <a:spcPts val="5000"/>
              </a:spcBef>
              <a:defRPr sz="3000">
                <a:latin typeface="Avenir Heavy"/>
                <a:ea typeface="Avenir Heavy"/>
                <a:cs typeface="Avenir Heavy"/>
                <a:sym typeface="Avenir Heavy"/>
              </a:defRPr>
            </a:pPr>
            <a:r>
              <a:rPr dirty="0">
                <a:latin typeface="Avenir Book"/>
                <a:ea typeface="Avenir Book"/>
                <a:cs typeface="Avenir Book"/>
                <a:sym typeface="Avenir Book"/>
              </a:rPr>
              <a:t>He is an alumnus of KPMG, a member of the Milken Institute Associates &amp; Young Leaders Circle, and is active in several charities including the </a:t>
            </a:r>
            <a:r>
              <a:rPr dirty="0" err="1">
                <a:latin typeface="Avenir Book"/>
                <a:ea typeface="Avenir Book"/>
                <a:cs typeface="Avenir Book"/>
                <a:sym typeface="Avenir Book"/>
              </a:rPr>
              <a:t>Surfrider</a:t>
            </a:r>
            <a:r>
              <a:rPr dirty="0">
                <a:latin typeface="Avenir Book"/>
                <a:ea typeface="Avenir Book"/>
                <a:cs typeface="Avenir Book"/>
                <a:sym typeface="Avenir Book"/>
              </a:rPr>
              <a:t> Foundation. An avid surfer and a racing enthusiast, Anthony is a member of the Silicon Beach Surfers and the Porsche Club of America. He splits his time between Los Angeles and New York. He  has been featured in Forbes,  US  News  &amp;  World  Report,  Yahoo!  Tech,  CIO,  and  NASDAQ,  among  others.</a:t>
            </a:r>
          </a:p>
        </p:txBody>
      </p:sp>
      <p:sp>
        <p:nvSpPr>
          <p:cNvPr id="183" name="About…"/>
          <p:cNvSpPr txBox="1">
            <a:spLocks noGrp="1"/>
          </p:cNvSpPr>
          <p:nvPr>
            <p:ph type="title" idx="4294967295"/>
          </p:nvPr>
        </p:nvSpPr>
        <p:spPr>
          <a:xfrm>
            <a:off x="-34231" y="3028950"/>
            <a:ext cx="8879285" cy="3797300"/>
          </a:xfrm>
          <a:prstGeom prst="rect">
            <a:avLst/>
          </a:prstGeom>
        </p:spPr>
        <p:txBody>
          <a:bodyPr/>
          <a:lstStyle/>
          <a:p>
            <a:pPr lvl="1">
              <a:defRPr>
                <a:solidFill>
                  <a:srgbClr val="FFFFFF"/>
                </a:solidFill>
                <a:latin typeface="GOGOIA"/>
                <a:ea typeface="GOGOIA"/>
                <a:cs typeface="GOGOIA"/>
                <a:sym typeface="GOGOIA"/>
              </a:defRPr>
            </a:pPr>
            <a:r>
              <a:t>About</a:t>
            </a:r>
          </a:p>
          <a:p>
            <a:pPr lvl="1">
              <a:defRPr>
                <a:solidFill>
                  <a:srgbClr val="FFFFFF"/>
                </a:solidFill>
                <a:latin typeface="GOGOIA"/>
                <a:ea typeface="GOGOIA"/>
                <a:cs typeface="GOGOIA"/>
                <a:sym typeface="GOGOIA"/>
              </a:defRPr>
            </a:pPr>
            <a:r>
              <a:t>Anthony glomski</a:t>
            </a:r>
          </a:p>
        </p:txBody>
      </p:sp>
      <p:sp>
        <p:nvSpPr>
          <p:cNvPr id="184" name="“If you’re looking for gold medal results, read Liquidity &amp; You and follow Anthony’s advice.”…"/>
          <p:cNvSpPr txBox="1"/>
          <p:nvPr/>
        </p:nvSpPr>
        <p:spPr>
          <a:xfrm>
            <a:off x="66873" y="8928100"/>
            <a:ext cx="8677078" cy="37471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1" indent="0">
              <a:spcBef>
                <a:spcPts val="2500"/>
              </a:spcBef>
              <a:defRPr sz="3600">
                <a:solidFill>
                  <a:srgbClr val="FFFFFF"/>
                </a:solidFill>
                <a:latin typeface="Avenir Book"/>
                <a:ea typeface="Avenir Book"/>
                <a:cs typeface="Avenir Book"/>
                <a:sym typeface="Avenir Book"/>
              </a:defRPr>
            </a:pPr>
            <a:r>
              <a:rPr lang="en-US" dirty="0"/>
              <a:t>“Anthony sheds light on strategies that will help you prepare for the future instead of being forced to react to events that have already taken place.”</a:t>
            </a:r>
            <a:endParaRPr dirty="0"/>
          </a:p>
          <a:p>
            <a:pPr lvl="1" indent="0">
              <a:spcBef>
                <a:spcPts val="2500"/>
              </a:spcBef>
              <a:defRPr sz="3600">
                <a:solidFill>
                  <a:srgbClr val="FFFFFF"/>
                </a:solidFill>
                <a:latin typeface="Avenir Book"/>
                <a:ea typeface="Avenir Book"/>
                <a:cs typeface="Avenir Book"/>
                <a:sym typeface="Avenir Book"/>
              </a:defRPr>
            </a:pPr>
            <a:r>
              <a:rPr dirty="0"/>
              <a:t> </a:t>
            </a:r>
            <a:r>
              <a:rPr dirty="0">
                <a:latin typeface="Avenir Heavy"/>
                <a:ea typeface="Avenir Heavy"/>
                <a:cs typeface="Avenir Heavy"/>
                <a:sym typeface="Avenir Heavy"/>
              </a:rPr>
              <a:t>- J</a:t>
            </a:r>
            <a:r>
              <a:rPr lang="en-US" dirty="0">
                <a:latin typeface="Avenir Heavy"/>
                <a:ea typeface="Avenir Heavy"/>
                <a:cs typeface="Avenir Heavy"/>
                <a:sym typeface="Avenir Heavy"/>
              </a:rPr>
              <a:t>im Carlin, Founder &amp; Partner, </a:t>
            </a:r>
            <a:r>
              <a:rPr lang="en-US" dirty="0" err="1">
                <a:latin typeface="Avenir Heavy"/>
                <a:ea typeface="Avenir Heavy"/>
                <a:cs typeface="Avenir Heavy"/>
                <a:sym typeface="Avenir Heavy"/>
              </a:rPr>
              <a:t>Holthouse</a:t>
            </a:r>
            <a:r>
              <a:rPr lang="en-US" dirty="0">
                <a:latin typeface="Avenir Heavy"/>
                <a:ea typeface="Avenir Heavy"/>
                <a:cs typeface="Avenir Heavy"/>
                <a:sym typeface="Avenir Heavy"/>
              </a:rPr>
              <a:t> Carlin &amp; Van </a:t>
            </a:r>
            <a:r>
              <a:rPr lang="en-US" dirty="0" err="1">
                <a:latin typeface="Avenir Heavy"/>
                <a:ea typeface="Avenir Heavy"/>
                <a:cs typeface="Avenir Heavy"/>
                <a:sym typeface="Avenir Heavy"/>
              </a:rPr>
              <a:t>Trigt</a:t>
            </a:r>
            <a:r>
              <a:rPr lang="en-US" dirty="0">
                <a:latin typeface="Avenir Heavy"/>
                <a:ea typeface="Avenir Heavy"/>
                <a:cs typeface="Avenir Heavy"/>
                <a:sym typeface="Avenir Heavy"/>
              </a:rPr>
              <a:t> LLP</a:t>
            </a:r>
            <a:endParaRPr dirty="0">
              <a:latin typeface="Avenir Heavy"/>
              <a:ea typeface="Avenir Heavy"/>
              <a:cs typeface="Avenir Heavy"/>
              <a:sym typeface="Avenir Heavy"/>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Investing is similar to surfing: You can minimize the chances of being pulled under by using your head."/>
          <p:cNvSpPr txBox="1"/>
          <p:nvPr/>
        </p:nvSpPr>
        <p:spPr>
          <a:xfrm>
            <a:off x="1613634" y="2423160"/>
            <a:ext cx="10363200" cy="667512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p>
            <a:pPr>
              <a:lnSpc>
                <a:spcPct val="80000"/>
              </a:lnSpc>
              <a:spcBef>
                <a:spcPts val="5000"/>
              </a:spcBef>
              <a:defRPr sz="7200">
                <a:solidFill>
                  <a:srgbClr val="FFFFFF"/>
                </a:solidFill>
                <a:latin typeface="Avenir Medium"/>
                <a:ea typeface="Avenir Medium"/>
                <a:cs typeface="Avenir Medium"/>
                <a:sym typeface="Avenir Medium"/>
              </a:defRPr>
            </a:pPr>
            <a:endParaRPr dirty="0"/>
          </a:p>
          <a:p>
            <a:pPr>
              <a:lnSpc>
                <a:spcPct val="80000"/>
              </a:lnSpc>
              <a:spcBef>
                <a:spcPts val="5000"/>
              </a:spcBef>
              <a:defRPr sz="7200">
                <a:solidFill>
                  <a:srgbClr val="91CEE3"/>
                </a:solidFill>
                <a:latin typeface="Avenir Medium"/>
                <a:ea typeface="Avenir Medium"/>
                <a:cs typeface="Avenir Medium"/>
                <a:sym typeface="Avenir Medium"/>
              </a:defRPr>
            </a:pPr>
            <a:r>
              <a:rPr lang="en-US" sz="6000" dirty="0"/>
              <a:t>Entrepreneurs can </a:t>
            </a:r>
            <a:r>
              <a:rPr lang="en-US" sz="6000" b="1" dirty="0"/>
              <a:t>maximize their social impact</a:t>
            </a:r>
            <a:r>
              <a:rPr lang="en-US" sz="6000" dirty="0"/>
              <a:t> on the causes they care about most, while also ensuring that they remain well-positioned to </a:t>
            </a:r>
            <a:r>
              <a:rPr lang="en-US" sz="6000" b="1" dirty="0"/>
              <a:t>achieve</a:t>
            </a:r>
            <a:r>
              <a:rPr lang="en-US" sz="6000" dirty="0"/>
              <a:t> their full range of financial goals.</a:t>
            </a:r>
            <a:endParaRPr sz="6000" dirty="0"/>
          </a:p>
        </p:txBody>
      </p:sp>
      <p:pic>
        <p:nvPicPr>
          <p:cNvPr id="187" name="20180219_byShellyAu_03148.jpg" descr="20180219_byShellyAu_03148.jpg"/>
          <p:cNvPicPr>
            <a:picLocks noChangeAspect="1"/>
          </p:cNvPicPr>
          <p:nvPr/>
        </p:nvPicPr>
        <p:blipFill>
          <a:blip r:embed="rId2">
            <a:extLst/>
          </a:blip>
          <a:stretch>
            <a:fillRect/>
          </a:stretch>
        </p:blipFill>
        <p:spPr>
          <a:xfrm>
            <a:off x="15256867" y="0"/>
            <a:ext cx="9144001" cy="13716000"/>
          </a:xfrm>
          <a:prstGeom prst="rect">
            <a:avLst/>
          </a:prstGeom>
          <a:ln w="12700">
            <a:miter lim="400000"/>
          </a:ln>
        </p:spPr>
      </p:pic>
      <p:sp>
        <p:nvSpPr>
          <p:cNvPr id="188" name="- ANTHONY GLOMSKI"/>
          <p:cNvSpPr txBox="1"/>
          <p:nvPr/>
        </p:nvSpPr>
        <p:spPr>
          <a:xfrm>
            <a:off x="4724559" y="9823450"/>
            <a:ext cx="3972242" cy="9335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4800">
                <a:latin typeface="GOGOIA"/>
                <a:ea typeface="GOGOIA"/>
                <a:cs typeface="GOGOIA"/>
                <a:sym typeface="GOGOIA"/>
              </a:defRPr>
            </a:lvl1pPr>
          </a:lstStyle>
          <a:p>
            <a:r>
              <a:rPr sz="5400" dirty="0"/>
              <a:t>- ANTHONY GLOMSKI</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kait8.com-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8897" y="8345812"/>
            <a:ext cx="3802599" cy="3802599"/>
          </a:xfrm>
          <a:prstGeom prst="rect">
            <a:avLst/>
          </a:prstGeom>
          <a:ln w="12700">
            <a:miter lim="400000"/>
          </a:ln>
        </p:spPr>
      </p:pic>
      <p:pic>
        <p:nvPicPr>
          <p:cNvPr id="191" name="download.jpg" descr="download.jpg"/>
          <p:cNvPicPr>
            <a:picLocks noChangeAspect="1"/>
          </p:cNvPicPr>
          <p:nvPr/>
        </p:nvPicPr>
        <p:blipFill>
          <a:blip r:embed="rId3">
            <a:extLst/>
          </a:blip>
          <a:stretch>
            <a:fillRect/>
          </a:stretch>
        </p:blipFill>
        <p:spPr>
          <a:xfrm>
            <a:off x="290883" y="9075971"/>
            <a:ext cx="6465252" cy="2952465"/>
          </a:xfrm>
          <a:prstGeom prst="rect">
            <a:avLst/>
          </a:prstGeom>
          <a:ln w="12700">
            <a:miter lim="400000"/>
          </a:ln>
        </p:spPr>
      </p:pic>
      <p:pic>
        <p:nvPicPr>
          <p:cNvPr id="192" name="ctinnovations-color.png" descr="ctinnovations-color.png"/>
          <p:cNvPicPr>
            <a:picLocks noChangeAspect="1"/>
          </p:cNvPicPr>
          <p:nvPr/>
        </p:nvPicPr>
        <p:blipFill>
          <a:blip r:embed="rId4">
            <a:extLst/>
          </a:blip>
          <a:stretch>
            <a:fillRect/>
          </a:stretch>
        </p:blipFill>
        <p:spPr>
          <a:xfrm>
            <a:off x="4544382" y="4982472"/>
            <a:ext cx="6755210" cy="4053126"/>
          </a:xfrm>
          <a:prstGeom prst="rect">
            <a:avLst/>
          </a:prstGeom>
          <a:ln w="12700">
            <a:miter lim="400000"/>
          </a:ln>
        </p:spPr>
      </p:pic>
      <p:pic>
        <p:nvPicPr>
          <p:cNvPr id="193" name="forbes_logo_1.png" descr="forbes_logo_1.png"/>
          <p:cNvPicPr>
            <a:picLocks noChangeAspect="1"/>
          </p:cNvPicPr>
          <p:nvPr/>
        </p:nvPicPr>
        <p:blipFill>
          <a:blip r:embed="rId5">
            <a:extLst/>
          </a:blip>
          <a:stretch>
            <a:fillRect/>
          </a:stretch>
        </p:blipFill>
        <p:spPr>
          <a:xfrm>
            <a:off x="16053377" y="9186105"/>
            <a:ext cx="8068508" cy="3808336"/>
          </a:xfrm>
          <a:prstGeom prst="rect">
            <a:avLst/>
          </a:prstGeom>
          <a:ln w="12700">
            <a:miter lim="400000"/>
          </a:ln>
        </p:spPr>
      </p:pic>
      <p:pic>
        <p:nvPicPr>
          <p:cNvPr id="194" name="Maria_Shriver_x1100.progressive.jpg" descr="Maria_Shriver_x1100.progressive.jpg"/>
          <p:cNvPicPr>
            <a:picLocks noChangeAspect="1"/>
          </p:cNvPicPr>
          <p:nvPr/>
        </p:nvPicPr>
        <p:blipFill>
          <a:blip r:embed="rId6">
            <a:extLst/>
          </a:blip>
          <a:stretch>
            <a:fillRect/>
          </a:stretch>
        </p:blipFill>
        <p:spPr>
          <a:xfrm>
            <a:off x="569641" y="5289106"/>
            <a:ext cx="3435452" cy="3435452"/>
          </a:xfrm>
          <a:prstGeom prst="rect">
            <a:avLst/>
          </a:prstGeom>
          <a:ln w="12700">
            <a:miter lim="400000"/>
          </a:ln>
        </p:spPr>
      </p:pic>
      <p:pic>
        <p:nvPicPr>
          <p:cNvPr id="195" name="CIO_logo.png" descr="CIO_logo.png"/>
          <p:cNvPicPr>
            <a:picLocks noChangeAspect="1"/>
          </p:cNvPicPr>
          <p:nvPr/>
        </p:nvPicPr>
        <p:blipFill>
          <a:blip r:embed="rId7">
            <a:extLst/>
          </a:blip>
          <a:srcRect/>
          <a:stretch>
            <a:fillRect/>
          </a:stretch>
        </p:blipFill>
        <p:spPr>
          <a:xfrm>
            <a:off x="6756135" y="8383840"/>
            <a:ext cx="4859460" cy="3644596"/>
          </a:xfrm>
          <a:prstGeom prst="rect">
            <a:avLst/>
          </a:prstGeom>
          <a:ln w="12700">
            <a:miter lim="400000"/>
          </a:ln>
        </p:spPr>
      </p:pic>
      <p:pic>
        <p:nvPicPr>
          <p:cNvPr id="196" name="US-News-and-World-Report.jpg" descr="US-News-and-World-Report.jpg"/>
          <p:cNvPicPr>
            <a:picLocks noChangeAspect="1"/>
          </p:cNvPicPr>
          <p:nvPr/>
        </p:nvPicPr>
        <p:blipFill>
          <a:blip r:embed="rId8">
            <a:extLst/>
          </a:blip>
          <a:srcRect t="25941" b="25941"/>
          <a:stretch>
            <a:fillRect/>
          </a:stretch>
        </p:blipFill>
        <p:spPr>
          <a:xfrm>
            <a:off x="297779" y="2661438"/>
            <a:ext cx="8428763" cy="2317534"/>
          </a:xfrm>
          <a:prstGeom prst="rect">
            <a:avLst/>
          </a:prstGeom>
          <a:ln w="12700">
            <a:miter lim="400000"/>
          </a:ln>
        </p:spPr>
      </p:pic>
      <p:pic>
        <p:nvPicPr>
          <p:cNvPr id="198" name="unnamed.jpg" descr="unnamed.jpg"/>
          <p:cNvPicPr>
            <a:picLocks noChangeAspect="1"/>
          </p:cNvPicPr>
          <p:nvPr/>
        </p:nvPicPr>
        <p:blipFill>
          <a:blip r:embed="rId9">
            <a:extLst/>
          </a:blip>
          <a:stretch>
            <a:fillRect/>
          </a:stretch>
        </p:blipFill>
        <p:spPr>
          <a:xfrm>
            <a:off x="9084863" y="3050085"/>
            <a:ext cx="2688829" cy="2688829"/>
          </a:xfrm>
          <a:prstGeom prst="rect">
            <a:avLst/>
          </a:prstGeom>
          <a:ln w="12700">
            <a:miter lim="400000"/>
          </a:ln>
        </p:spPr>
      </p:pic>
      <p:pic>
        <p:nvPicPr>
          <p:cNvPr id="199" name="Los-Angeles-business-journal_3.jpg" descr="Los-Angeles-business-journal_3.jpg"/>
          <p:cNvPicPr>
            <a:picLocks noChangeAspect="1"/>
          </p:cNvPicPr>
          <p:nvPr/>
        </p:nvPicPr>
        <p:blipFill>
          <a:blip r:embed="rId10">
            <a:extLst/>
          </a:blip>
          <a:stretch>
            <a:fillRect/>
          </a:stretch>
        </p:blipFill>
        <p:spPr>
          <a:xfrm>
            <a:off x="12298441" y="3044006"/>
            <a:ext cx="3810001" cy="2540001"/>
          </a:xfrm>
          <a:prstGeom prst="rect">
            <a:avLst/>
          </a:prstGeom>
          <a:ln w="12700">
            <a:miter lim="400000"/>
          </a:ln>
        </p:spPr>
      </p:pic>
      <p:pic>
        <p:nvPicPr>
          <p:cNvPr id="200" name="maxresdefault.jpg" descr="maxresdefault.jpg"/>
          <p:cNvPicPr>
            <a:picLocks noChangeAspect="1"/>
          </p:cNvPicPr>
          <p:nvPr/>
        </p:nvPicPr>
        <p:blipFill>
          <a:blip r:embed="rId11">
            <a:extLst/>
          </a:blip>
          <a:srcRect l="9843" t="1665" r="9843" b="1665"/>
          <a:stretch>
            <a:fillRect/>
          </a:stretch>
        </p:blipFill>
        <p:spPr>
          <a:xfrm>
            <a:off x="12621108" y="6205588"/>
            <a:ext cx="2589860" cy="1753485"/>
          </a:xfrm>
          <a:prstGeom prst="rect">
            <a:avLst/>
          </a:prstGeom>
          <a:ln w="12700">
            <a:miter lim="400000"/>
          </a:ln>
        </p:spPr>
      </p:pic>
      <p:pic>
        <p:nvPicPr>
          <p:cNvPr id="202" name="1_WIRoBeHl1dWVRWARXM_rfQ.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315463" y="4174399"/>
            <a:ext cx="7448012" cy="3724006"/>
          </a:xfrm>
          <a:prstGeom prst="rect">
            <a:avLst/>
          </a:prstGeom>
          <a:ln w="12700">
            <a:miter lim="400000"/>
          </a:ln>
        </p:spPr>
      </p:pic>
      <p:pic>
        <p:nvPicPr>
          <p:cNvPr id="203" name="image9.png" descr="image9.png"/>
          <p:cNvPicPr>
            <a:picLocks/>
          </p:cNvPicPr>
          <p:nvPr/>
        </p:nvPicPr>
        <p:blipFill>
          <a:blip r:embed="rId13">
            <a:extLst/>
          </a:blip>
          <a:stretch>
            <a:fillRect/>
          </a:stretch>
        </p:blipFill>
        <p:spPr>
          <a:xfrm>
            <a:off x="-12420600" y="-3835400"/>
            <a:ext cx="5943600" cy="520700"/>
          </a:xfrm>
          <a:prstGeom prst="rect">
            <a:avLst/>
          </a:prstGeom>
        </p:spPr>
      </p:pic>
      <p:pic>
        <p:nvPicPr>
          <p:cNvPr id="204" name="image8.png" descr="image8.png"/>
          <p:cNvPicPr>
            <a:picLocks/>
          </p:cNvPicPr>
          <p:nvPr/>
        </p:nvPicPr>
        <p:blipFill>
          <a:blip r:embed="rId14">
            <a:extLst/>
          </a:blip>
          <a:stretch>
            <a:fillRect/>
          </a:stretch>
        </p:blipFill>
        <p:spPr>
          <a:xfrm>
            <a:off x="-9067800" y="-3124200"/>
            <a:ext cx="5715000" cy="812800"/>
          </a:xfrm>
          <a:prstGeom prst="rect">
            <a:avLst/>
          </a:prstGeom>
        </p:spPr>
      </p:pic>
      <p:sp>
        <p:nvSpPr>
          <p:cNvPr id="205" name="As seen in"/>
          <p:cNvSpPr txBox="1">
            <a:spLocks noGrp="1"/>
          </p:cNvSpPr>
          <p:nvPr>
            <p:ph type="title"/>
          </p:nvPr>
        </p:nvSpPr>
        <p:spPr>
          <a:xfrm>
            <a:off x="-38100" y="332177"/>
            <a:ext cx="24460200" cy="1988543"/>
          </a:xfrm>
          <a:prstGeom prst="rect">
            <a:avLst/>
          </a:prstGeom>
        </p:spPr>
        <p:txBody>
          <a:bodyPr/>
          <a:lstStyle>
            <a:lvl1pPr>
              <a:defRPr b="0">
                <a:latin typeface="GOGOIA"/>
                <a:ea typeface="GOGOIA"/>
                <a:cs typeface="GOGOIA"/>
                <a:sym typeface="GOGOIA"/>
              </a:defRPr>
            </a:lvl1pPr>
          </a:lstStyle>
          <a:p>
            <a:r>
              <a:t>As seen in</a:t>
            </a:r>
          </a:p>
        </p:txBody>
      </p:sp>
      <p:pic>
        <p:nvPicPr>
          <p:cNvPr id="197" name="Nasdaq_new.svg.png" descr="Nasdaq_new.svg.png"/>
          <p:cNvPicPr>
            <a:picLocks noChangeAspect="1"/>
          </p:cNvPicPr>
          <p:nvPr/>
        </p:nvPicPr>
        <p:blipFill>
          <a:blip r:embed="rId15">
            <a:extLst/>
          </a:blip>
          <a:stretch>
            <a:fillRect/>
          </a:stretch>
        </p:blipFill>
        <p:spPr>
          <a:xfrm>
            <a:off x="16209817" y="7366267"/>
            <a:ext cx="7755629" cy="2233621"/>
          </a:xfrm>
          <a:prstGeom prst="rect">
            <a:avLst/>
          </a:prstGeom>
          <a:ln w="12700">
            <a:miter lim="400000"/>
          </a:ln>
        </p:spPr>
      </p:pic>
      <p:pic>
        <p:nvPicPr>
          <p:cNvPr id="201" name="MorningstarLogo.png" descr="MorningstarLogo.png"/>
          <p:cNvPicPr>
            <a:picLocks noChangeAspect="1"/>
          </p:cNvPicPr>
          <p:nvPr/>
        </p:nvPicPr>
        <p:blipFill>
          <a:blip r:embed="rId16">
            <a:extLst/>
          </a:blip>
          <a:srcRect t="23713" b="16829"/>
          <a:stretch>
            <a:fillRect/>
          </a:stretch>
        </p:blipFill>
        <p:spPr>
          <a:xfrm>
            <a:off x="16315463" y="2816630"/>
            <a:ext cx="7821088" cy="2162341"/>
          </a:xfrm>
          <a:prstGeom prst="rect">
            <a:avLst/>
          </a:prstGeom>
          <a:ln w="12700">
            <a:miter lim="400000"/>
          </a:ln>
        </p:spPr>
      </p:pic>
    </p:spTree>
    <p:extLst>
      <p:ext uri="{BB962C8B-B14F-4D97-AF65-F5344CB8AC3E}">
        <p14:creationId xmlns:p14="http://schemas.microsoft.com/office/powerpoint/2010/main" val="49322009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p:cNvSpPr/>
          <p:nvPr/>
        </p:nvSpPr>
        <p:spPr>
          <a:xfrm>
            <a:off x="-50800" y="0"/>
            <a:ext cx="24530348" cy="13822561"/>
          </a:xfrm>
          <a:prstGeom prst="rect">
            <a:avLst/>
          </a:prstGeom>
          <a:solidFill>
            <a:srgbClr val="91CEE3"/>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a:p>
        </p:txBody>
      </p:sp>
      <p:sp>
        <p:nvSpPr>
          <p:cNvPr id="209" name="Rectangle"/>
          <p:cNvSpPr/>
          <p:nvPr/>
        </p:nvSpPr>
        <p:spPr>
          <a:xfrm>
            <a:off x="-162570" y="-100063"/>
            <a:ext cx="1442740" cy="14022687"/>
          </a:xfrm>
          <a:prstGeom prst="rect">
            <a:avLst/>
          </a:prstGeom>
          <a:solidFill>
            <a:srgbClr val="FFFFFF"/>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a:p>
        </p:txBody>
      </p:sp>
      <p:pic>
        <p:nvPicPr>
          <p:cNvPr id="210" name="image9.png" descr="image9.png"/>
          <p:cNvPicPr>
            <a:picLocks/>
          </p:cNvPicPr>
          <p:nvPr/>
        </p:nvPicPr>
        <p:blipFill>
          <a:blip r:embed="rId2">
            <a:extLst/>
          </a:blip>
          <a:stretch>
            <a:fillRect/>
          </a:stretch>
        </p:blipFill>
        <p:spPr>
          <a:xfrm>
            <a:off x="-12420600" y="-3835400"/>
            <a:ext cx="5943600" cy="520700"/>
          </a:xfrm>
          <a:prstGeom prst="rect">
            <a:avLst/>
          </a:prstGeom>
        </p:spPr>
      </p:pic>
      <p:sp>
        <p:nvSpPr>
          <p:cNvPr id="211" name="WHAT PEOPLE ARE SAYING"/>
          <p:cNvSpPr txBox="1">
            <a:spLocks noGrp="1"/>
          </p:cNvSpPr>
          <p:nvPr>
            <p:ph type="ctrTitle"/>
          </p:nvPr>
        </p:nvSpPr>
        <p:spPr>
          <a:xfrm>
            <a:off x="18950" y="443210"/>
            <a:ext cx="24296590" cy="2307333"/>
          </a:xfrm>
          <a:prstGeom prst="rect">
            <a:avLst/>
          </a:prstGeom>
        </p:spPr>
        <p:txBody>
          <a:bodyPr anchor="ctr"/>
          <a:lstStyle/>
          <a:p>
            <a:pPr lvl="1">
              <a:defRPr>
                <a:solidFill>
                  <a:srgbClr val="FFFFFF"/>
                </a:solidFill>
                <a:latin typeface="GOGOIA"/>
                <a:ea typeface="GOGOIA"/>
                <a:cs typeface="GOGOIA"/>
                <a:sym typeface="GOGOIA"/>
              </a:defRPr>
            </a:pPr>
            <a:r>
              <a:rPr dirty="0"/>
              <a:t>WHAT PEOPLE ARE SAYING</a:t>
            </a:r>
          </a:p>
        </p:txBody>
      </p:sp>
      <p:sp>
        <p:nvSpPr>
          <p:cNvPr id="212" name="Anthony Glomski’s Liquidity &amp; You is a must read for any entrepreneur who has had or will have a liquidity event.…"/>
          <p:cNvSpPr txBox="1"/>
          <p:nvPr/>
        </p:nvSpPr>
        <p:spPr>
          <a:xfrm>
            <a:off x="1551186" y="2836465"/>
            <a:ext cx="22291794" cy="10300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1" indent="0" algn="l">
              <a:spcBef>
                <a:spcPts val="2500"/>
              </a:spcBef>
              <a:defRPr sz="3600">
                <a:solidFill>
                  <a:srgbClr val="FFFFFF"/>
                </a:solidFill>
                <a:latin typeface="Avenir Book"/>
                <a:ea typeface="Avenir Book"/>
                <a:cs typeface="Avenir Book"/>
                <a:sym typeface="Avenir Book"/>
              </a:defRPr>
            </a:pPr>
            <a:r>
              <a:rPr sz="4800" dirty="0"/>
              <a:t>Anthony </a:t>
            </a:r>
            <a:r>
              <a:rPr sz="4800" dirty="0" err="1"/>
              <a:t>Glomski’s</a:t>
            </a:r>
            <a:r>
              <a:rPr sz="4800" dirty="0"/>
              <a:t> </a:t>
            </a:r>
            <a:r>
              <a:rPr sz="4800" i="1" dirty="0"/>
              <a:t>Liquidity &amp; You </a:t>
            </a:r>
            <a:r>
              <a:rPr sz="4800" dirty="0"/>
              <a:t>is a must read</a:t>
            </a:r>
            <a:r>
              <a:rPr lang="en-US" sz="4800" dirty="0"/>
              <a:t>.</a:t>
            </a:r>
          </a:p>
          <a:p>
            <a:pPr lvl="1" indent="0" algn="l">
              <a:spcBef>
                <a:spcPts val="2500"/>
              </a:spcBef>
              <a:defRPr sz="3600">
                <a:solidFill>
                  <a:srgbClr val="FFFFFF"/>
                </a:solidFill>
                <a:latin typeface="Avenir Book"/>
                <a:ea typeface="Avenir Book"/>
                <a:cs typeface="Avenir Book"/>
                <a:sym typeface="Avenir Book"/>
              </a:defRPr>
            </a:pPr>
            <a:r>
              <a:rPr lang="en-US" sz="3200" dirty="0">
                <a:latin typeface="Avenir Heavy"/>
                <a:ea typeface="Avenir Heavy"/>
                <a:cs typeface="Avenir Heavy"/>
                <a:sym typeface="Avenir Heavy"/>
              </a:rPr>
              <a:t>- Chirag </a:t>
            </a:r>
            <a:r>
              <a:rPr lang="en-US" sz="3200" dirty="0" err="1">
                <a:latin typeface="Avenir Heavy"/>
                <a:ea typeface="Avenir Heavy"/>
                <a:cs typeface="Avenir Heavy"/>
                <a:sym typeface="Avenir Heavy"/>
              </a:rPr>
              <a:t>Chotalia</a:t>
            </a:r>
            <a:r>
              <a:rPr lang="en-US" sz="3200" dirty="0">
                <a:latin typeface="Avenir Heavy"/>
                <a:ea typeface="Avenir Heavy"/>
                <a:cs typeface="Avenir Heavy"/>
                <a:sym typeface="Avenir Heavy"/>
              </a:rPr>
              <a:t>, Venture Capitalist, Draper Fisher </a:t>
            </a:r>
            <a:r>
              <a:rPr lang="en-US" sz="3200" dirty="0" err="1">
                <a:latin typeface="Avenir Heavy"/>
                <a:ea typeface="Avenir Heavy"/>
                <a:cs typeface="Avenir Heavy"/>
                <a:sym typeface="Avenir Heavy"/>
              </a:rPr>
              <a:t>Jurvetson</a:t>
            </a:r>
            <a:r>
              <a:rPr lang="en-US" sz="3200" dirty="0">
                <a:latin typeface="Avenir Heavy"/>
                <a:ea typeface="Avenir Heavy"/>
                <a:cs typeface="Avenir Heavy"/>
                <a:sym typeface="Avenir Heavy"/>
              </a:rPr>
              <a:t>; Former VC Pritzker Family Office</a:t>
            </a:r>
          </a:p>
          <a:p>
            <a:pPr lvl="1" indent="0" algn="l">
              <a:spcBef>
                <a:spcPts val="2500"/>
              </a:spcBef>
              <a:defRPr sz="3600">
                <a:solidFill>
                  <a:srgbClr val="FFFFFF"/>
                </a:solidFill>
                <a:latin typeface="Avenir Book"/>
                <a:ea typeface="Avenir Book"/>
                <a:cs typeface="Avenir Book"/>
                <a:sym typeface="Avenir Book"/>
              </a:defRPr>
            </a:pPr>
            <a:br>
              <a:rPr lang="en-US" sz="3200" dirty="0"/>
            </a:br>
            <a:r>
              <a:rPr lang="en-US" sz="4400" dirty="0"/>
              <a:t>Liquidity &amp; You identifies the right questions to ask yourself, other entrepreneurs, and future advisors</a:t>
            </a:r>
            <a:r>
              <a:rPr sz="4400" dirty="0"/>
              <a:t>.</a:t>
            </a:r>
            <a:endParaRPr sz="3200" dirty="0"/>
          </a:p>
          <a:p>
            <a:pPr lvl="1" indent="0" algn="l">
              <a:spcBef>
                <a:spcPts val="2500"/>
              </a:spcBef>
              <a:defRPr sz="3600">
                <a:solidFill>
                  <a:srgbClr val="FFFFFF"/>
                </a:solidFill>
                <a:latin typeface="Avenir Book"/>
                <a:ea typeface="Avenir Book"/>
                <a:cs typeface="Avenir Book"/>
                <a:sym typeface="Avenir Book"/>
              </a:defRPr>
            </a:pPr>
            <a:r>
              <a:rPr sz="3200" dirty="0">
                <a:latin typeface="Avenir Heavy"/>
                <a:ea typeface="Avenir Heavy"/>
                <a:cs typeface="Avenir Heavy"/>
                <a:sym typeface="Avenir Heavy"/>
              </a:rPr>
              <a:t>- Paul </a:t>
            </a:r>
            <a:r>
              <a:rPr sz="3200" dirty="0" err="1">
                <a:latin typeface="Avenir Heavy"/>
                <a:ea typeface="Avenir Heavy"/>
                <a:cs typeface="Avenir Heavy"/>
                <a:sym typeface="Avenir Heavy"/>
              </a:rPr>
              <a:t>Glomski</a:t>
            </a:r>
            <a:r>
              <a:rPr sz="3200" dirty="0">
                <a:latin typeface="Avenir Heavy"/>
                <a:ea typeface="Avenir Heavy"/>
                <a:cs typeface="Avenir Heavy"/>
                <a:sym typeface="Avenir Heavy"/>
              </a:rPr>
              <a:t>, Co-founder and CEO, Detroi</a:t>
            </a:r>
            <a:r>
              <a:rPr lang="en-US" sz="3200" dirty="0">
                <a:latin typeface="Avenir Heavy"/>
                <a:ea typeface="Avenir Heavy"/>
                <a:cs typeface="Avenir Heavy"/>
                <a:sym typeface="Avenir Heavy"/>
              </a:rPr>
              <a:t>t Labs</a:t>
            </a:r>
          </a:p>
          <a:p>
            <a:pPr lvl="1" indent="0" algn="l">
              <a:spcBef>
                <a:spcPts val="2500"/>
              </a:spcBef>
              <a:defRPr sz="3600">
                <a:solidFill>
                  <a:srgbClr val="FFFFFF"/>
                </a:solidFill>
                <a:latin typeface="Avenir Book"/>
                <a:ea typeface="Avenir Book"/>
                <a:cs typeface="Avenir Book"/>
                <a:sym typeface="Avenir Book"/>
              </a:defRPr>
            </a:pPr>
            <a:endParaRPr lang="en-US" sz="3200" dirty="0"/>
          </a:p>
          <a:p>
            <a:pPr lvl="1" indent="0" algn="l">
              <a:spcBef>
                <a:spcPts val="2500"/>
              </a:spcBef>
              <a:defRPr sz="3600">
                <a:solidFill>
                  <a:srgbClr val="FFFFFF"/>
                </a:solidFill>
                <a:latin typeface="Avenir Book"/>
                <a:ea typeface="Avenir Book"/>
                <a:cs typeface="Avenir Book"/>
                <a:sym typeface="Avenir Book"/>
              </a:defRPr>
            </a:pPr>
            <a:r>
              <a:rPr lang="en-US" sz="4000" dirty="0"/>
              <a:t>The punchline of Anthony’s book is…make up a great team to create the best long-term results.</a:t>
            </a:r>
          </a:p>
          <a:p>
            <a:pPr lvl="1" indent="0" algn="l">
              <a:spcBef>
                <a:spcPts val="2500"/>
              </a:spcBef>
              <a:defRPr sz="3600">
                <a:solidFill>
                  <a:srgbClr val="FFFFFF"/>
                </a:solidFill>
                <a:latin typeface="Avenir Book"/>
                <a:ea typeface="Avenir Book"/>
                <a:cs typeface="Avenir Book"/>
                <a:sym typeface="Avenir Book"/>
              </a:defRPr>
            </a:pPr>
            <a:r>
              <a:rPr lang="en-US" sz="3200" dirty="0">
                <a:latin typeface="Avenir Heavy"/>
                <a:ea typeface="Avenir Heavy"/>
                <a:cs typeface="Avenir Heavy"/>
                <a:sym typeface="Avenir Heavy"/>
              </a:rPr>
              <a:t>- Brian Stevens, CEO, </a:t>
            </a:r>
            <a:r>
              <a:rPr lang="en-US" sz="3200" dirty="0" err="1">
                <a:latin typeface="Avenir Heavy"/>
                <a:ea typeface="Avenir Heavy"/>
                <a:cs typeface="Avenir Heavy"/>
                <a:sym typeface="Avenir Heavy"/>
              </a:rPr>
              <a:t>ConferenceDirect</a:t>
            </a:r>
            <a:endParaRPr sz="3200" dirty="0">
              <a:latin typeface="Avenir Heavy"/>
              <a:ea typeface="Avenir Heavy"/>
              <a:cs typeface="Avenir Heavy"/>
              <a:sym typeface="Avenir Heavy"/>
            </a:endParaRPr>
          </a:p>
          <a:p>
            <a:pPr lvl="1" indent="0" algn="l">
              <a:spcBef>
                <a:spcPts val="2500"/>
              </a:spcBef>
              <a:defRPr sz="3600">
                <a:solidFill>
                  <a:srgbClr val="FFFFFF"/>
                </a:solidFill>
                <a:latin typeface="Avenir Book"/>
                <a:ea typeface="Avenir Book"/>
                <a:cs typeface="Avenir Book"/>
                <a:sym typeface="Avenir Book"/>
              </a:defRPr>
            </a:pPr>
            <a:br>
              <a:rPr lang="en-US" sz="3200" dirty="0"/>
            </a:br>
            <a:r>
              <a:rPr lang="en-US" sz="4800" dirty="0"/>
              <a:t>I have a lot of respect for Anthony personally and professionally. Empty your bucket and start reading..</a:t>
            </a:r>
            <a:r>
              <a:rPr sz="4800" dirty="0"/>
              <a:t>.</a:t>
            </a:r>
            <a:endParaRPr sz="4800" dirty="0">
              <a:latin typeface="Avenir Heavy"/>
              <a:ea typeface="Avenir Heavy"/>
              <a:cs typeface="Avenir Heavy"/>
              <a:sym typeface="Avenir Heavy"/>
            </a:endParaRPr>
          </a:p>
          <a:p>
            <a:pPr lvl="1" indent="0" algn="l">
              <a:spcBef>
                <a:spcPts val="2500"/>
              </a:spcBef>
              <a:defRPr sz="3600">
                <a:solidFill>
                  <a:srgbClr val="FFFFFF"/>
                </a:solidFill>
                <a:latin typeface="Avenir Book"/>
                <a:ea typeface="Avenir Book"/>
                <a:cs typeface="Avenir Book"/>
                <a:sym typeface="Avenir Book"/>
              </a:defRPr>
            </a:pPr>
            <a:r>
              <a:rPr sz="3200" dirty="0">
                <a:latin typeface="Avenir Heavy"/>
                <a:ea typeface="Avenir Heavy"/>
                <a:cs typeface="Avenir Heavy"/>
                <a:sym typeface="Avenir Heavy"/>
              </a:rPr>
              <a:t> - Brian Vickers, NASCAR Driver </a:t>
            </a:r>
          </a:p>
        </p:txBody>
      </p:sp>
      <p:sp>
        <p:nvSpPr>
          <p:cNvPr id="213" name="“"/>
          <p:cNvSpPr txBox="1"/>
          <p:nvPr/>
        </p:nvSpPr>
        <p:spPr>
          <a:xfrm>
            <a:off x="341390" y="2770863"/>
            <a:ext cx="537668" cy="119267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7200" b="1">
                <a:solidFill>
                  <a:srgbClr val="91CEE3"/>
                </a:solidFill>
                <a:latin typeface="Helvetica Neue"/>
                <a:ea typeface="Helvetica Neue"/>
                <a:cs typeface="Helvetica Neue"/>
                <a:sym typeface="Helvetica Neue"/>
              </a:defRPr>
            </a:lvl1pPr>
          </a:lstStyle>
          <a:p>
            <a:r>
              <a:rPr dirty="0"/>
              <a:t>“</a:t>
            </a:r>
          </a:p>
        </p:txBody>
      </p:sp>
      <p:sp>
        <p:nvSpPr>
          <p:cNvPr id="214" name="“"/>
          <p:cNvSpPr txBox="1"/>
          <p:nvPr/>
        </p:nvSpPr>
        <p:spPr>
          <a:xfrm>
            <a:off x="289966" y="5297208"/>
            <a:ext cx="537668" cy="119267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7200" b="1">
                <a:solidFill>
                  <a:srgbClr val="91CEE3"/>
                </a:solidFill>
                <a:latin typeface="Helvetica Neue"/>
                <a:ea typeface="Helvetica Neue"/>
                <a:cs typeface="Helvetica Neue"/>
                <a:sym typeface="Helvetica Neue"/>
              </a:defRPr>
            </a:lvl1pPr>
          </a:lstStyle>
          <a:p>
            <a:r>
              <a:rPr dirty="0"/>
              <a:t>“</a:t>
            </a:r>
          </a:p>
        </p:txBody>
      </p:sp>
      <p:sp>
        <p:nvSpPr>
          <p:cNvPr id="215" name="“"/>
          <p:cNvSpPr txBox="1"/>
          <p:nvPr/>
        </p:nvSpPr>
        <p:spPr>
          <a:xfrm>
            <a:off x="289966" y="7986592"/>
            <a:ext cx="537668" cy="119267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7200" b="1">
                <a:solidFill>
                  <a:srgbClr val="91CEE3"/>
                </a:solidFill>
                <a:latin typeface="Helvetica Neue"/>
                <a:ea typeface="Helvetica Neue"/>
                <a:cs typeface="Helvetica Neue"/>
                <a:sym typeface="Helvetica Neue"/>
              </a:defRPr>
            </a:lvl1pPr>
          </a:lstStyle>
          <a:p>
            <a:r>
              <a:rPr dirty="0"/>
              <a:t>“</a:t>
            </a:r>
          </a:p>
        </p:txBody>
      </p:sp>
      <p:sp>
        <p:nvSpPr>
          <p:cNvPr id="216" name="“"/>
          <p:cNvSpPr txBox="1"/>
          <p:nvPr/>
        </p:nvSpPr>
        <p:spPr>
          <a:xfrm>
            <a:off x="289966" y="10675976"/>
            <a:ext cx="537668" cy="119267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7200" b="1">
                <a:solidFill>
                  <a:srgbClr val="91CEE3"/>
                </a:solidFill>
                <a:latin typeface="Helvetica Neue"/>
                <a:ea typeface="Helvetica Neue"/>
                <a:cs typeface="Helvetica Neue"/>
                <a:sym typeface="Helvetica Neue"/>
              </a:defRPr>
            </a:lvl1pPr>
          </a:lstStyle>
          <a:p>
            <a:r>
              <a:rPr dirty="0"/>
              <a:t>“</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Gill Sans"/>
        <a:ea typeface="Gill Sans"/>
        <a:cs typeface="Gill Sans"/>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Gill Sans"/>
        <a:ea typeface="Gill Sans"/>
        <a:cs typeface="Gill Sans"/>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70</TotalTime>
  <Words>749</Words>
  <Application>Microsoft Macintosh PowerPoint</Application>
  <PresentationFormat>Custom</PresentationFormat>
  <Paragraphs>48</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Avenir Book</vt:lpstr>
      <vt:lpstr>Avenir Book Oblique</vt:lpstr>
      <vt:lpstr>Avenir Heavy</vt:lpstr>
      <vt:lpstr>Avenir Medium</vt:lpstr>
      <vt:lpstr>Gill Sans</vt:lpstr>
      <vt:lpstr>GOGOIA</vt:lpstr>
      <vt:lpstr>Gotham</vt:lpstr>
      <vt:lpstr>Helvetica Neue</vt:lpstr>
      <vt:lpstr>Lucida Grande</vt:lpstr>
      <vt:lpstr>New_Template8</vt:lpstr>
      <vt:lpstr>PowerPoint Presentation</vt:lpstr>
      <vt:lpstr>LIQUIDITY &amp; YOU</vt:lpstr>
      <vt:lpstr>LIQUIDITY &amp; YOU</vt:lpstr>
      <vt:lpstr>PowerPoint Presentation</vt:lpstr>
      <vt:lpstr>SPEAKING TOPICS</vt:lpstr>
      <vt:lpstr>About Anthony glomski</vt:lpstr>
      <vt:lpstr>PowerPoint Presentation</vt:lpstr>
      <vt:lpstr>As seen in</vt:lpstr>
      <vt:lpstr>WHAT PEOPLE ARE SAYING</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Rommia White</cp:lastModifiedBy>
  <cp:revision>13</cp:revision>
  <dcterms:modified xsi:type="dcterms:W3CDTF">2018-05-31T18:27:56Z</dcterms:modified>
</cp:coreProperties>
</file>